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0" r:id="rId4"/>
    <p:sldId id="260" r:id="rId5"/>
    <p:sldId id="261" r:id="rId6"/>
    <p:sldId id="262" r:id="rId7"/>
    <p:sldId id="263" r:id="rId8"/>
    <p:sldId id="264" r:id="rId9"/>
    <p:sldId id="265" r:id="rId10"/>
    <p:sldId id="266" r:id="rId11"/>
    <p:sldId id="267" r:id="rId12"/>
    <p:sldId id="268" r:id="rId13"/>
    <p:sldId id="271"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B0E7641-733D-427E-B5C8-55586D765E52}">
          <p14:sldIdLst>
            <p14:sldId id="257"/>
            <p14:sldId id="258"/>
            <p14:sldId id="270"/>
          </p14:sldIdLst>
        </p14:section>
        <p14:section name="Section sans titre" id="{18088BEF-741C-4AF2-95E6-9F42A2C53F8F}">
          <p14:sldIdLst>
            <p14:sldId id="260"/>
            <p14:sldId id="261"/>
            <p14:sldId id="262"/>
            <p14:sldId id="263"/>
            <p14:sldId id="264"/>
            <p14:sldId id="265"/>
            <p14:sldId id="266"/>
            <p14:sldId id="267"/>
            <p14:sldId id="268"/>
            <p14:sldId id="271"/>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19BC-5BBD-4182-AD76-CD1E03A122A3}" type="datetimeFigureOut">
              <a:rPr lang="fr-FR" smtClean="0"/>
              <a:t>06/06/2018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0DE8F-7C32-468C-8E7D-1FD76A80C7EF}" type="slidenum">
              <a:rPr lang="fr-FR" smtClean="0"/>
              <a:t>‹N°›</a:t>
            </a:fld>
            <a:endParaRPr lang="fr-FR"/>
          </a:p>
        </p:txBody>
      </p:sp>
    </p:spTree>
    <p:extLst>
      <p:ext uri="{BB962C8B-B14F-4D97-AF65-F5344CB8AC3E}">
        <p14:creationId xmlns:p14="http://schemas.microsoft.com/office/powerpoint/2010/main" val="293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EA4F-56B8-4A70-8436-1AC39DB73B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98B939-184E-4692-9AFB-D6EC5EDBC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C78C67-2848-4208-960C-2852E1A4D826}"/>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EABEED82-2BA6-48F7-9514-F3F76B4F52C8}"/>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022644BA-3472-4A67-AF73-E015B533BB3A}"/>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83129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EB766-D739-4AC0-B30A-5199CF3D541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80DA57-6C40-40C1-9F47-A89D2DB5377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CBE1DF-4416-44DD-AAC0-E15F5476023C}"/>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95855147-F273-4CA7-9AAC-71F8BDE853E8}"/>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30D9CA8B-F902-4682-B645-9A1D08DDC126}"/>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40907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03745F-66DA-4A54-A05B-EA9288EBA1B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041F64-580E-49EB-B321-112112C2D53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6D80B9-9995-4BBA-9B7E-C720C3821726}"/>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08534142-1186-4E40-9D8D-F9B577CAA7D1}"/>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58231F05-2185-4B7D-B9C4-D18204A3270E}"/>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7717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218791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BB4F5-1E5D-409D-A96D-A104EB5364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C8BA0F-3189-4797-94DA-413118B5611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6F273-2828-4012-BC31-DEE540D712BA}"/>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3ED6E927-F901-4A02-AA91-BF4E923A0EDE}"/>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0CFF8141-2E01-4F52-981A-75C28FCB5625}"/>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1790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A9D2D-616A-4ABA-8DCD-A19A9BABFF3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FE09BC-4C3D-423F-B0C5-E5ADB01DAA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885BC79-0543-4066-BB79-9962563075AA}"/>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538F4811-3A18-471E-9A43-85480B227E57}"/>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486D89A1-871C-49A1-B313-105A6008DC95}"/>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7244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A138E-9000-475D-932A-2CC21B21C6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DD46F-0E3D-4F67-B765-A9D04635FB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FCF8E1-C256-4779-96A0-E7555CAEE92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2A25A6-5FDA-4034-998B-37907949EE03}"/>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C135361C-F128-47BD-A8D3-676C5E807AE5}"/>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D1FC329F-B2CA-4417-8F9F-B040861E130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10133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2D35B-4D0E-4C70-BE7E-F48AB6E0C8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FAC056D-C2E5-4C51-B65D-3C4F33438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3993A3A-1DA7-4862-9D7D-9AE37B47D4A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A8BF9D-BB36-48EC-85ED-4124CA8A5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67DC7D6-542C-4AEF-8294-256B04913B9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04781E-D663-48C8-9BD7-E545789C6F53}"/>
              </a:ext>
            </a:extLst>
          </p:cNvPr>
          <p:cNvSpPr>
            <a:spLocks noGrp="1"/>
          </p:cNvSpPr>
          <p:nvPr>
            <p:ph type="dt" sz="half" idx="10"/>
          </p:nvPr>
        </p:nvSpPr>
        <p:spPr/>
        <p:txBody>
          <a:bodyPr/>
          <a:lstStyle/>
          <a:p>
            <a:r>
              <a:rPr lang="fr-FR"/>
              <a:t>Paris 2018</a:t>
            </a:r>
          </a:p>
        </p:txBody>
      </p:sp>
      <p:sp>
        <p:nvSpPr>
          <p:cNvPr id="8" name="Espace réservé du pied de page 7">
            <a:extLst>
              <a:ext uri="{FF2B5EF4-FFF2-40B4-BE49-F238E27FC236}">
                <a16:creationId xmlns:a16="http://schemas.microsoft.com/office/drawing/2014/main" id="{2E2C75C1-99EB-4C2C-8AFA-F3D4CC249890}"/>
              </a:ext>
            </a:extLst>
          </p:cNvPr>
          <p:cNvSpPr>
            <a:spLocks noGrp="1"/>
          </p:cNvSpPr>
          <p:nvPr>
            <p:ph type="ftr" sz="quarter" idx="11"/>
          </p:nvPr>
        </p:nvSpPr>
        <p:spPr/>
        <p:txBody>
          <a:bodyPr/>
          <a:lstStyle/>
          <a:p>
            <a:r>
              <a:rPr lang="en-US"/>
              <a:t>I The Next Tech Law Revolution I</a:t>
            </a:r>
            <a:endParaRPr lang="fr-FR"/>
          </a:p>
        </p:txBody>
      </p:sp>
      <p:sp>
        <p:nvSpPr>
          <p:cNvPr id="9" name="Espace réservé du numéro de diapositive 8">
            <a:extLst>
              <a:ext uri="{FF2B5EF4-FFF2-40B4-BE49-F238E27FC236}">
                <a16:creationId xmlns:a16="http://schemas.microsoft.com/office/drawing/2014/main" id="{833E62DF-C07F-4EB6-9C3A-DA3909A2B739}"/>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0206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D1A4B-3709-4922-8942-39BC7251B4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0D0ECC-327E-4C11-85C0-F0F04421A3DE}"/>
              </a:ext>
            </a:extLst>
          </p:cNvPr>
          <p:cNvSpPr>
            <a:spLocks noGrp="1"/>
          </p:cNvSpPr>
          <p:nvPr>
            <p:ph type="dt" sz="half" idx="10"/>
          </p:nvPr>
        </p:nvSpPr>
        <p:spPr/>
        <p:txBody>
          <a:bodyPr/>
          <a:lstStyle/>
          <a:p>
            <a:r>
              <a:rPr lang="fr-FR"/>
              <a:t>Paris 2018</a:t>
            </a:r>
          </a:p>
        </p:txBody>
      </p:sp>
      <p:sp>
        <p:nvSpPr>
          <p:cNvPr id="4" name="Espace réservé du pied de page 3">
            <a:extLst>
              <a:ext uri="{FF2B5EF4-FFF2-40B4-BE49-F238E27FC236}">
                <a16:creationId xmlns:a16="http://schemas.microsoft.com/office/drawing/2014/main" id="{428761E9-F8E3-406E-8E8B-536B32DCA8E8}"/>
              </a:ext>
            </a:extLst>
          </p:cNvPr>
          <p:cNvSpPr>
            <a:spLocks noGrp="1"/>
          </p:cNvSpPr>
          <p:nvPr>
            <p:ph type="ftr" sz="quarter" idx="11"/>
          </p:nvPr>
        </p:nvSpPr>
        <p:spPr/>
        <p:txBody>
          <a:bodyPr/>
          <a:lstStyle/>
          <a:p>
            <a:r>
              <a:rPr lang="en-US"/>
              <a:t>I The Next Tech Law Revolution I</a:t>
            </a:r>
            <a:endParaRPr lang="fr-FR"/>
          </a:p>
        </p:txBody>
      </p:sp>
      <p:sp>
        <p:nvSpPr>
          <p:cNvPr id="5" name="Espace réservé du numéro de diapositive 4">
            <a:extLst>
              <a:ext uri="{FF2B5EF4-FFF2-40B4-BE49-F238E27FC236}">
                <a16:creationId xmlns:a16="http://schemas.microsoft.com/office/drawing/2014/main" id="{68FEE4F0-E064-44DF-BEA2-6DCFCCBC07AB}"/>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173873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82617D-81E4-49C3-B77A-8F50876CFAFF}"/>
              </a:ext>
            </a:extLst>
          </p:cNvPr>
          <p:cNvSpPr>
            <a:spLocks noGrp="1"/>
          </p:cNvSpPr>
          <p:nvPr>
            <p:ph type="dt" sz="half" idx="10"/>
          </p:nvPr>
        </p:nvSpPr>
        <p:spPr/>
        <p:txBody>
          <a:bodyPr/>
          <a:lstStyle/>
          <a:p>
            <a:r>
              <a:rPr lang="fr-FR"/>
              <a:t>Paris 2018</a:t>
            </a:r>
          </a:p>
        </p:txBody>
      </p:sp>
      <p:sp>
        <p:nvSpPr>
          <p:cNvPr id="3" name="Espace réservé du pied de page 2">
            <a:extLst>
              <a:ext uri="{FF2B5EF4-FFF2-40B4-BE49-F238E27FC236}">
                <a16:creationId xmlns:a16="http://schemas.microsoft.com/office/drawing/2014/main" id="{D39E9A09-724C-4A9B-BB66-0C9B4825D754}"/>
              </a:ext>
            </a:extLst>
          </p:cNvPr>
          <p:cNvSpPr>
            <a:spLocks noGrp="1"/>
          </p:cNvSpPr>
          <p:nvPr>
            <p:ph type="ftr" sz="quarter" idx="11"/>
          </p:nvPr>
        </p:nvSpPr>
        <p:spPr/>
        <p:txBody>
          <a:bodyPr/>
          <a:lstStyle/>
          <a:p>
            <a:r>
              <a:rPr lang="en-US"/>
              <a:t>I The Next Tech Law Revolution I</a:t>
            </a:r>
            <a:endParaRPr lang="fr-FR"/>
          </a:p>
        </p:txBody>
      </p:sp>
      <p:sp>
        <p:nvSpPr>
          <p:cNvPr id="4" name="Espace réservé du numéro de diapositive 3">
            <a:extLst>
              <a:ext uri="{FF2B5EF4-FFF2-40B4-BE49-F238E27FC236}">
                <a16:creationId xmlns:a16="http://schemas.microsoft.com/office/drawing/2014/main" id="{8561F05E-9474-4B16-BA77-A1B2D89DAF60}"/>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25254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8D7D-BF6B-4CF7-9973-1FEDD9FA4B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D88AF4-49D2-44E5-9F0A-ACD267E4F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961C3B-F225-42E0-B6D5-4EAD78378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2ADC16F-2F6F-472F-83F8-B10B4C5A6220}"/>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304D29BE-2526-4C66-B8E4-9291EA983611}"/>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660F769A-F576-4497-9A29-3C97C82D68F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63059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24566-00E5-4780-9761-2C834AF12A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05D57A-C4E5-413C-BFAF-0599892C5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388146-51B3-4C41-8FED-EE8B1DE49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124D5EF-76DC-4033-B80D-D31BEC107594}"/>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A88BB8B9-49FA-43A7-B186-78DB9289973E}"/>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2FD4F5B6-B091-43CE-9690-019DD2FEC72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26228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227678-D6DA-4682-90BB-C4FC7DB70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7B4324-4B47-4EBD-97F8-DE97BC0B4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1C7CE6-8744-4B0E-AC1D-030220983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Paris 2018</a:t>
            </a:r>
          </a:p>
        </p:txBody>
      </p:sp>
      <p:sp>
        <p:nvSpPr>
          <p:cNvPr id="5" name="Espace réservé du pied de page 4">
            <a:extLst>
              <a:ext uri="{FF2B5EF4-FFF2-40B4-BE49-F238E27FC236}">
                <a16:creationId xmlns:a16="http://schemas.microsoft.com/office/drawing/2014/main" id="{6306FBE7-5000-4F99-B9C1-66D1BD12F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19C8DAAA-88B2-4B70-9EC7-A489AC64B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4C39-1323-43FA-9821-0FF63FF4ECA2}" type="slidenum">
              <a:rPr lang="fr-FR" smtClean="0"/>
              <a:t>‹N°›</a:t>
            </a:fld>
            <a:endParaRPr lang="fr-FR"/>
          </a:p>
        </p:txBody>
      </p:sp>
    </p:spTree>
    <p:extLst>
      <p:ext uri="{BB962C8B-B14F-4D97-AF65-F5344CB8AC3E}">
        <p14:creationId xmlns:p14="http://schemas.microsoft.com/office/powerpoint/2010/main" val="167116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tournerie-wolfrom.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92160" y="4534677"/>
            <a:ext cx="3799840" cy="1007707"/>
          </a:xfrm>
          <a:prstGeom prst="rect">
            <a:avLst/>
          </a:prstGeom>
          <a:solidFill>
            <a:schemeClr val="bg1"/>
          </a:solidFill>
        </p:spPr>
        <p:txBody>
          <a:bodyPr/>
          <a:lstStyle/>
          <a:p>
            <a:pPr marL="0" indent="0" algn="ctr">
              <a:buNone/>
            </a:pPr>
            <a:r>
              <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rPr>
              <a:t>Charlotte Barraco-David</a:t>
            </a:r>
          </a:p>
          <a:p>
            <a:pPr marL="0" indent="0" algn="ctr">
              <a:buNone/>
            </a:pPr>
            <a:r>
              <a:rPr lang="en-US" sz="1600" dirty="0">
                <a:solidFill>
                  <a:srgbClr val="00B0F0"/>
                </a:solidFill>
              </a:rPr>
              <a:t>Of Counsel, </a:t>
            </a:r>
            <a:r>
              <a:rPr lang="en-US" sz="1600" dirty="0" err="1">
                <a:solidFill>
                  <a:srgbClr val="00B0F0"/>
                </a:solidFill>
              </a:rPr>
              <a:t>Latournerie</a:t>
            </a:r>
            <a:r>
              <a:rPr lang="en-US" sz="1600" dirty="0">
                <a:solidFill>
                  <a:srgbClr val="00B0F0"/>
                </a:solidFill>
              </a:rPr>
              <a:t> Wolfrom Avocats</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pic>
        <p:nvPicPr>
          <p:cNvPr id="5" name="Image 4" descr="C:\Users\cbd\Desktop\NewlogoLWA72.JPEG">
            <a:extLst>
              <a:ext uri="{FF2B5EF4-FFF2-40B4-BE49-F238E27FC236}">
                <a16:creationId xmlns:a16="http://schemas.microsoft.com/office/drawing/2014/main" id="{F0AD5A02-078A-4678-B2A8-B07434E654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58362" y="5728996"/>
            <a:ext cx="1775693" cy="1007706"/>
          </a:xfrm>
          <a:prstGeom prst="rect">
            <a:avLst/>
          </a:prstGeom>
          <a:noFill/>
          <a:ln>
            <a:noFill/>
          </a:ln>
        </p:spPr>
      </p:pic>
      <p:sp>
        <p:nvSpPr>
          <p:cNvPr id="2" name="ZoneTexte 1">
            <a:extLst>
              <a:ext uri="{FF2B5EF4-FFF2-40B4-BE49-F238E27FC236}">
                <a16:creationId xmlns:a16="http://schemas.microsoft.com/office/drawing/2014/main" id="{761B53D6-73F9-47B6-A053-909DF3E4F198}"/>
              </a:ext>
            </a:extLst>
          </p:cNvPr>
          <p:cNvSpPr txBox="1"/>
          <p:nvPr/>
        </p:nvSpPr>
        <p:spPr>
          <a:xfrm>
            <a:off x="8617235" y="3471875"/>
            <a:ext cx="3349690" cy="646331"/>
          </a:xfrm>
          <a:prstGeom prst="rect">
            <a:avLst/>
          </a:prstGeom>
          <a:noFill/>
        </p:spPr>
        <p:txBody>
          <a:bodyPr wrap="square" rtlCol="0">
            <a:spAutoFit/>
          </a:bodyPr>
          <a:lstStyle/>
          <a:p>
            <a:pPr algn="ctr"/>
            <a:r>
              <a:rPr lang="fr-FR" dirty="0"/>
              <a:t>Intelligence artificielle et responsabilités</a:t>
            </a:r>
            <a:endParaRPr lang="en-US" dirty="0"/>
          </a:p>
        </p:txBody>
      </p:sp>
    </p:spTree>
    <p:extLst>
      <p:ext uri="{BB962C8B-B14F-4D97-AF65-F5344CB8AC3E}">
        <p14:creationId xmlns:p14="http://schemas.microsoft.com/office/powerpoint/2010/main" val="202354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B7F8-1983-4B3D-91FA-253D56A91FA1}"/>
              </a:ext>
            </a:extLst>
          </p:cNvPr>
          <p:cNvSpPr>
            <a:spLocks noGrp="1"/>
          </p:cNvSpPr>
          <p:nvPr>
            <p:ph type="title"/>
          </p:nvPr>
        </p:nvSpPr>
        <p:spPr/>
        <p:txBody>
          <a:bodyPr/>
          <a:lstStyle/>
          <a:p>
            <a:r>
              <a:rPr lang="fr-FR" dirty="0"/>
              <a:t>Alors, faut-il une évolution/révolution ?</a:t>
            </a:r>
          </a:p>
        </p:txBody>
      </p:sp>
      <p:sp>
        <p:nvSpPr>
          <p:cNvPr id="3" name="Espace réservé du numéro de diapositive 2">
            <a:extLst>
              <a:ext uri="{FF2B5EF4-FFF2-40B4-BE49-F238E27FC236}">
                <a16:creationId xmlns:a16="http://schemas.microsoft.com/office/drawing/2014/main" id="{DDFCF18E-A65B-44AC-A323-ABDC82C9BE5B}"/>
              </a:ext>
            </a:extLst>
          </p:cNvPr>
          <p:cNvSpPr>
            <a:spLocks noGrp="1"/>
          </p:cNvSpPr>
          <p:nvPr>
            <p:ph type="sldNum" sz="quarter" idx="12"/>
          </p:nvPr>
        </p:nvSpPr>
        <p:spPr/>
        <p:txBody>
          <a:bodyPr/>
          <a:lstStyle/>
          <a:p>
            <a:fld id="{DE8468DB-4243-4B31-BCEA-CCDEAA782BAE}" type="slidenum">
              <a:rPr lang="fr-FR" smtClean="0"/>
              <a:pPr/>
              <a:t>10</a:t>
            </a:fld>
            <a:endParaRPr lang="fr-FR"/>
          </a:p>
        </p:txBody>
      </p:sp>
      <p:sp>
        <p:nvSpPr>
          <p:cNvPr id="4" name="ZoneTexte 3">
            <a:extLst>
              <a:ext uri="{FF2B5EF4-FFF2-40B4-BE49-F238E27FC236}">
                <a16:creationId xmlns:a16="http://schemas.microsoft.com/office/drawing/2014/main" id="{1B4B1DB8-F929-44D0-B973-157FCB68728A}"/>
              </a:ext>
            </a:extLst>
          </p:cNvPr>
          <p:cNvSpPr txBox="1"/>
          <p:nvPr/>
        </p:nvSpPr>
        <p:spPr>
          <a:xfrm>
            <a:off x="838200" y="1586204"/>
            <a:ext cx="10515600" cy="3385542"/>
          </a:xfrm>
          <a:prstGeom prst="rect">
            <a:avLst/>
          </a:prstGeom>
          <a:noFill/>
        </p:spPr>
        <p:txBody>
          <a:bodyPr wrap="square" rtlCol="0">
            <a:spAutoFit/>
          </a:bodyPr>
          <a:lstStyle/>
          <a:p>
            <a:endParaRPr lang="en-US" dirty="0">
              <a:solidFill>
                <a:prstClr val="black"/>
              </a:solidFill>
              <a:latin typeface="Gulim" panose="020B0600000101010101" pitchFamily="34" charset="-127"/>
              <a:ea typeface="Gulim" panose="020B0600000101010101" pitchFamily="34" charset="-127"/>
            </a:endParaRPr>
          </a:p>
          <a:p>
            <a:pPr algn="just"/>
            <a:endParaRPr lang="en-US" dirty="0">
              <a:solidFill>
                <a:prstClr val="black"/>
              </a:solidFill>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La réflexion doit tourner autour d’un objectif : faciliter la tâche de la victime.</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Tâche de plus en plus complexe car :</a:t>
            </a:r>
          </a:p>
          <a:p>
            <a:endParaRPr lang="fr-FR" sz="2000" dirty="0">
              <a:latin typeface="Gulim" panose="020B0600000101010101" pitchFamily="34" charset="-127"/>
              <a:ea typeface="Gulim" panose="020B0600000101010101" pitchFamily="34" charset="-127"/>
            </a:endParaRPr>
          </a:p>
          <a:p>
            <a:pPr marL="342900" lvl="0" indent="-342900">
              <a:buFont typeface="Arial" panose="020B0604020202020204" pitchFamily="34" charset="0"/>
              <a:buChar char="•"/>
            </a:pPr>
            <a:r>
              <a:rPr lang="fr-FR" sz="2000" dirty="0">
                <a:latin typeface="Gulim" panose="020B0600000101010101" pitchFamily="34" charset="-127"/>
                <a:ea typeface="Gulim" panose="020B0600000101010101" pitchFamily="34" charset="-127"/>
              </a:rPr>
              <a:t>complexité des techniques et technologiques </a:t>
            </a:r>
          </a:p>
          <a:p>
            <a:pPr marL="342900" lvl="0" indent="-342900">
              <a:buFont typeface="Arial" panose="020B0604020202020204" pitchFamily="34" charset="0"/>
              <a:buChar char="•"/>
            </a:pPr>
            <a:r>
              <a:rPr lang="fr-FR" sz="2000" dirty="0">
                <a:latin typeface="Gulim" panose="020B0600000101010101" pitchFamily="34" charset="-127"/>
                <a:ea typeface="Gulim" panose="020B0600000101010101" pitchFamily="34" charset="-127"/>
              </a:rPr>
              <a:t>multiplicité d’intervenants</a:t>
            </a:r>
          </a:p>
          <a:p>
            <a:pPr marL="342900" lvl="0" indent="-342900">
              <a:buFont typeface="Arial" panose="020B0604020202020204" pitchFamily="34" charset="0"/>
              <a:buChar char="•"/>
            </a:pPr>
            <a:r>
              <a:rPr lang="fr-FR" sz="2000" dirty="0">
                <a:latin typeface="Gulim" panose="020B0600000101010101" pitchFamily="34" charset="-127"/>
                <a:ea typeface="Gulim" panose="020B0600000101010101" pitchFamily="34" charset="-127"/>
              </a:rPr>
              <a:t>internationalisation des processus de développement et de fabrication  </a:t>
            </a:r>
          </a:p>
          <a:p>
            <a:pPr marL="342900" lvl="0" indent="-342900">
              <a:buFont typeface="Arial" panose="020B0604020202020204" pitchFamily="34" charset="0"/>
              <a:buChar char="•"/>
            </a:pPr>
            <a:r>
              <a:rPr lang="fr-FR" sz="2000" dirty="0">
                <a:latin typeface="Gulim" panose="020B0600000101010101" pitchFamily="34" charset="-127"/>
                <a:ea typeface="Gulim" panose="020B0600000101010101" pitchFamily="34" charset="-127"/>
              </a:rPr>
              <a:t>IA de plus en plus forte (dès lors, difficile de dire où et en quoi la machine a failli.)</a:t>
            </a:r>
          </a:p>
          <a:p>
            <a:endParaRPr lang="en-US" dirty="0">
              <a:solidFill>
                <a:prstClr val="black"/>
              </a:solidFill>
              <a:latin typeface="Gulim" panose="020B0600000101010101" pitchFamily="34" charset="-127"/>
              <a:ea typeface="Gulim" panose="020B0600000101010101" pitchFamily="34" charset="-127"/>
            </a:endParaRPr>
          </a:p>
        </p:txBody>
      </p:sp>
      <p:pic>
        <p:nvPicPr>
          <p:cNvPr id="5" name="Image 4">
            <a:extLst>
              <a:ext uri="{FF2B5EF4-FFF2-40B4-BE49-F238E27FC236}">
                <a16:creationId xmlns:a16="http://schemas.microsoft.com/office/drawing/2014/main" id="{FA69D402-1619-4577-96BF-58224138D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49918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A17B4-E9D7-4D46-AD6B-B1CB791EDD8D}"/>
              </a:ext>
            </a:extLst>
          </p:cNvPr>
          <p:cNvSpPr>
            <a:spLocks noGrp="1"/>
          </p:cNvSpPr>
          <p:nvPr>
            <p:ph type="title"/>
          </p:nvPr>
        </p:nvSpPr>
        <p:spPr/>
        <p:txBody>
          <a:bodyPr/>
          <a:lstStyle/>
          <a:p>
            <a:r>
              <a:rPr lang="fr-FR" dirty="0"/>
              <a:t>Alors, faut-il une évolution/révolution ?</a:t>
            </a:r>
          </a:p>
        </p:txBody>
      </p:sp>
      <p:sp>
        <p:nvSpPr>
          <p:cNvPr id="3" name="Espace réservé du numéro de diapositive 2">
            <a:extLst>
              <a:ext uri="{FF2B5EF4-FFF2-40B4-BE49-F238E27FC236}">
                <a16:creationId xmlns:a16="http://schemas.microsoft.com/office/drawing/2014/main" id="{19ADC524-35E8-45E7-9959-3A634592752F}"/>
              </a:ext>
            </a:extLst>
          </p:cNvPr>
          <p:cNvSpPr>
            <a:spLocks noGrp="1"/>
          </p:cNvSpPr>
          <p:nvPr>
            <p:ph type="sldNum" sz="quarter" idx="12"/>
          </p:nvPr>
        </p:nvSpPr>
        <p:spPr/>
        <p:txBody>
          <a:bodyPr/>
          <a:lstStyle/>
          <a:p>
            <a:fld id="{DE8468DB-4243-4B31-BCEA-CCDEAA782BAE}" type="slidenum">
              <a:rPr lang="fr-FR" smtClean="0"/>
              <a:pPr/>
              <a:t>11</a:t>
            </a:fld>
            <a:endParaRPr lang="fr-FR"/>
          </a:p>
        </p:txBody>
      </p:sp>
      <p:sp>
        <p:nvSpPr>
          <p:cNvPr id="5" name="ZoneTexte 4">
            <a:extLst>
              <a:ext uri="{FF2B5EF4-FFF2-40B4-BE49-F238E27FC236}">
                <a16:creationId xmlns:a16="http://schemas.microsoft.com/office/drawing/2014/main" id="{82E4363A-B3E2-4EB5-96EF-BA3BB47DF727}"/>
              </a:ext>
            </a:extLst>
          </p:cNvPr>
          <p:cNvSpPr txBox="1"/>
          <p:nvPr/>
        </p:nvSpPr>
        <p:spPr>
          <a:xfrm>
            <a:off x="838200" y="1642188"/>
            <a:ext cx="10601131" cy="4559710"/>
          </a:xfrm>
          <a:prstGeom prst="rect">
            <a:avLst/>
          </a:prstGeom>
          <a:noFill/>
        </p:spPr>
        <p:txBody>
          <a:bodyPr wrap="square" rtlCol="0">
            <a:spAutoFit/>
          </a:bodyPr>
          <a:lstStyle/>
          <a:p>
            <a:pPr algn="just">
              <a:lnSpc>
                <a:spcPct val="115000"/>
              </a:lnSpc>
              <a:spcAft>
                <a:spcPts val="1000"/>
              </a:spcAft>
            </a:pPr>
            <a:r>
              <a:rPr lang="fr-FR" dirty="0">
                <a:latin typeface="Century Gothic" panose="020B0502020202020204" pitchFamily="34" charset="0"/>
                <a:ea typeface="Calibri" panose="020F0502020204030204" pitchFamily="34" charset="0"/>
                <a:cs typeface="Times New Roman" panose="02020603050405020304" pitchFamily="18" charset="0"/>
              </a:rPr>
              <a:t>Donc, deux idées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1) alléger la charge de la preuve ; désigner le responsable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dirty="0">
                <a:latin typeface="Century Gothic" panose="020B0502020202020204" pitchFamily="34" charset="0"/>
                <a:ea typeface="Calibri" panose="020F0502020204030204" pitchFamily="34" charset="0"/>
                <a:cs typeface="Times New Roman" panose="02020603050405020304" pitchFamily="18" charset="0"/>
              </a:rPr>
              <a:t>désigner le responsable au moyen d’une responsabilité de plein droit </a:t>
            </a:r>
          </a:p>
          <a:p>
            <a:pPr lvl="0" algn="just"/>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fr-FR" dirty="0">
                <a:latin typeface="Century Gothic" panose="020B0502020202020204" pitchFamily="34" charset="0"/>
                <a:ea typeface="Calibri" panose="020F0502020204030204" pitchFamily="34" charset="0"/>
                <a:cs typeface="Times New Roman" panose="02020603050405020304" pitchFamily="18" charset="0"/>
              </a:rPr>
              <a:t>2) faire en sorte que le responsable soit solvable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a:latin typeface="Century Gothic" panose="020B0502020202020204" pitchFamily="34" charset="0"/>
                <a:ea typeface="Calibri" panose="020F0502020204030204" pitchFamily="34" charset="0"/>
                <a:cs typeface="Times New Roman" panose="02020603050405020304" pitchFamily="18" charset="0"/>
              </a:rPr>
              <a:t>désigner un responsable titulaire d’un patrimoine.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dirty="0">
                <a:latin typeface="Century Gothic" panose="020B0502020202020204" pitchFamily="34" charset="0"/>
                <a:ea typeface="Calibri" panose="020F0502020204030204" pitchFamily="34" charset="0"/>
                <a:cs typeface="Times New Roman" panose="02020603050405020304" pitchFamily="18" charset="0"/>
              </a:rPr>
              <a:t>l’obliger à s’assurer</a:t>
            </a:r>
          </a:p>
          <a:p>
            <a:pPr lvl="0" algn="just"/>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Century Gothic" panose="020B0502020202020204" pitchFamily="34" charset="0"/>
                <a:ea typeface="Calibri" panose="020F0502020204030204" pitchFamily="34" charset="0"/>
                <a:cs typeface="Times New Roman" panose="02020603050405020304" pitchFamily="18" charset="0"/>
              </a:rPr>
              <a:t>Mais, un risque : figer la responsabilité en désignant un acteur qui peut n’avoir eu aucune part dans la survenance du dommage (ex. : le vendeur).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Century Gothic" panose="020B0502020202020204" pitchFamily="34" charset="0"/>
                <a:ea typeface="Calibri" panose="020F0502020204030204" pitchFamily="34" charset="0"/>
                <a:cs typeface="Times New Roman" panose="02020603050405020304" pitchFamily="18" charset="0"/>
              </a:rPr>
              <a:t>Iniquité : responsable désigné confronté aux mêmes difficultés que la victime.</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endParaRPr lang="en-US"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779FEF92-F00D-4FF6-B031-64FD9A443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11991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E0BC2-E2CE-4632-85EB-F8E3D5196A1F}"/>
              </a:ext>
            </a:extLst>
          </p:cNvPr>
          <p:cNvSpPr>
            <a:spLocks noGrp="1"/>
          </p:cNvSpPr>
          <p:nvPr>
            <p:ph type="title"/>
          </p:nvPr>
        </p:nvSpPr>
        <p:spPr/>
        <p:txBody>
          <a:bodyPr/>
          <a:lstStyle/>
          <a:p>
            <a:r>
              <a:rPr lang="fr-FR" dirty="0"/>
              <a:t>Alors, faut-il une évolution/révolution ?</a:t>
            </a:r>
          </a:p>
        </p:txBody>
      </p:sp>
      <p:sp>
        <p:nvSpPr>
          <p:cNvPr id="3" name="Espace réservé du numéro de diapositive 2">
            <a:extLst>
              <a:ext uri="{FF2B5EF4-FFF2-40B4-BE49-F238E27FC236}">
                <a16:creationId xmlns:a16="http://schemas.microsoft.com/office/drawing/2014/main" id="{0E9CE26C-59F8-4B21-B6E7-702D35D1D9DF}"/>
              </a:ext>
            </a:extLst>
          </p:cNvPr>
          <p:cNvSpPr>
            <a:spLocks noGrp="1"/>
          </p:cNvSpPr>
          <p:nvPr>
            <p:ph type="sldNum" sz="quarter" idx="12"/>
          </p:nvPr>
        </p:nvSpPr>
        <p:spPr/>
        <p:txBody>
          <a:bodyPr/>
          <a:lstStyle/>
          <a:p>
            <a:fld id="{DE8468DB-4243-4B31-BCEA-CCDEAA782BAE}" type="slidenum">
              <a:rPr lang="fr-FR" smtClean="0"/>
              <a:pPr/>
              <a:t>12</a:t>
            </a:fld>
            <a:endParaRPr lang="fr-FR"/>
          </a:p>
        </p:txBody>
      </p:sp>
      <p:sp>
        <p:nvSpPr>
          <p:cNvPr id="4" name="ZoneTexte 3">
            <a:extLst>
              <a:ext uri="{FF2B5EF4-FFF2-40B4-BE49-F238E27FC236}">
                <a16:creationId xmlns:a16="http://schemas.microsoft.com/office/drawing/2014/main" id="{5D0172F2-02AE-483F-8ACA-BBA7EDD1C825}"/>
              </a:ext>
            </a:extLst>
          </p:cNvPr>
          <p:cNvSpPr txBox="1"/>
          <p:nvPr/>
        </p:nvSpPr>
        <p:spPr>
          <a:xfrm>
            <a:off x="838200" y="1595535"/>
            <a:ext cx="10515600" cy="4817216"/>
          </a:xfrm>
          <a:prstGeom prst="rect">
            <a:avLst/>
          </a:prstGeom>
          <a:noFill/>
        </p:spPr>
        <p:txBody>
          <a:bodyPr wrap="square" rtlCol="0">
            <a:spAutoFit/>
          </a:bodyPr>
          <a:lstStyle/>
          <a:p>
            <a:r>
              <a:rPr lang="fr-FR" sz="2000" dirty="0">
                <a:latin typeface="Gulim" panose="020B0600000101010101" pitchFamily="34" charset="-127"/>
                <a:ea typeface="Gulim" panose="020B0600000101010101" pitchFamily="34" charset="-127"/>
              </a:rPr>
              <a:t>Le droit a déjà connu ce type d’interrogations et l’a résolu avec l’admission de la personnalité morale.</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Nombreuses similitudes entre la société, personne morale, et la machine dotée d’IA :</a:t>
            </a:r>
          </a:p>
          <a:p>
            <a:endParaRPr lang="fr-FR" sz="2000" dirty="0">
              <a:latin typeface="Gulim" panose="020B0600000101010101" pitchFamily="34" charset="-127"/>
              <a:ea typeface="Gulim" panose="020B0600000101010101" pitchFamily="34" charset="-127"/>
            </a:endParaRPr>
          </a:p>
          <a:p>
            <a:pPr lvl="0"/>
            <a:r>
              <a:rPr lang="fr-FR" sz="2000" b="1" u="sng" dirty="0">
                <a:latin typeface="Gulim" panose="020B0600000101010101" pitchFamily="34" charset="-127"/>
                <a:ea typeface="Gulim" panose="020B0600000101010101" pitchFamily="34" charset="-127"/>
              </a:rPr>
              <a:t>Fonction utilitaire</a:t>
            </a:r>
            <a:r>
              <a:rPr lang="fr-FR" sz="2000" dirty="0">
                <a:latin typeface="Gulim" panose="020B0600000101010101" pitchFamily="34" charset="-127"/>
                <a:ea typeface="Gulim" panose="020B0600000101010101" pitchFamily="34" charset="-127"/>
              </a:rPr>
              <a:t> : les sociétés ne se voient reconnaître une personnalité juridique que pour faciliter l’exercice de leur activité. </a:t>
            </a:r>
          </a:p>
          <a:p>
            <a:pPr lvl="0"/>
            <a:endParaRPr lang="fr-FR" sz="2000" dirty="0">
              <a:latin typeface="Gulim" panose="020B0600000101010101" pitchFamily="34" charset="-127"/>
              <a:ea typeface="Gulim" panose="020B0600000101010101" pitchFamily="34" charset="-127"/>
            </a:endParaRPr>
          </a:p>
          <a:p>
            <a:pPr lvl="0"/>
            <a:r>
              <a:rPr lang="fr-FR" sz="2000" b="1" u="sng" dirty="0">
                <a:latin typeface="Gulim" panose="020B0600000101010101" pitchFamily="34" charset="-127"/>
                <a:ea typeface="Gulim" panose="020B0600000101010101" pitchFamily="34" charset="-127"/>
              </a:rPr>
              <a:t>Pas d’existence biologique</a:t>
            </a:r>
            <a:r>
              <a:rPr lang="fr-FR" sz="2000" dirty="0">
                <a:latin typeface="Gulim" panose="020B0600000101010101" pitchFamily="34" charset="-127"/>
                <a:ea typeface="Gulim" panose="020B0600000101010101" pitchFamily="34" charset="-127"/>
              </a:rPr>
              <a:t> : donc, pas de possibilité de réaliser les actes qui supposent d’exister en tant qu’être humain : mariage, divorce ou adoption. </a:t>
            </a:r>
          </a:p>
          <a:p>
            <a:pPr lvl="0"/>
            <a:endParaRPr lang="fr-FR" sz="2000" dirty="0">
              <a:latin typeface="Gulim" panose="020B0600000101010101" pitchFamily="34" charset="-127"/>
              <a:ea typeface="Gulim" panose="020B0600000101010101" pitchFamily="34" charset="-127"/>
            </a:endParaRPr>
          </a:p>
          <a:p>
            <a:pPr lvl="0"/>
            <a:r>
              <a:rPr lang="fr-FR" sz="2000" b="1" u="sng" dirty="0">
                <a:latin typeface="Gulim" panose="020B0600000101010101" pitchFamily="34" charset="-127"/>
                <a:ea typeface="Gulim" panose="020B0600000101010101" pitchFamily="34" charset="-127"/>
              </a:rPr>
              <a:t>Limitation de l’activité par l’objet social</a:t>
            </a:r>
            <a:r>
              <a:rPr lang="fr-FR" sz="2000" dirty="0">
                <a:latin typeface="Gulim" panose="020B0600000101010101" pitchFamily="34" charset="-127"/>
                <a:ea typeface="Gulim" panose="020B0600000101010101" pitchFamily="34" charset="-127"/>
              </a:rPr>
              <a:t> ; au-delà, faute.</a:t>
            </a:r>
          </a:p>
          <a:p>
            <a:pPr lvl="0"/>
            <a:endParaRPr lang="fr-FR" sz="2000" dirty="0">
              <a:latin typeface="Gulim" panose="020B0600000101010101" pitchFamily="34" charset="-127"/>
              <a:ea typeface="Gulim" panose="020B0600000101010101" pitchFamily="34" charset="-127"/>
            </a:endParaRPr>
          </a:p>
          <a:p>
            <a:pPr marL="342900" indent="-342900" algn="just">
              <a:lnSpc>
                <a:spcPct val="115000"/>
              </a:lnSpc>
              <a:spcAft>
                <a:spcPts val="1000"/>
              </a:spcAft>
              <a:buFont typeface="Wingdings" panose="05000000000000000000" pitchFamily="2" charset="2"/>
              <a:buChar char=""/>
            </a:pPr>
            <a:r>
              <a:rPr lang="fr-FR" dirty="0">
                <a:latin typeface="Century Gothic" panose="020B0502020202020204" pitchFamily="34" charset="0"/>
                <a:ea typeface="Calibri" panose="020F0502020204030204" pitchFamily="34" charset="0"/>
                <a:cs typeface="Times New Roman" panose="02020603050405020304" pitchFamily="18" charset="0"/>
              </a:rPr>
              <a:t>Le robot pourrait être une nouvelle forme juridique de société.</a:t>
            </a:r>
          </a:p>
          <a:p>
            <a:pPr lvl="0" algn="just"/>
            <a:endParaRPr lang="en-US" dirty="0">
              <a:solidFill>
                <a:prstClr val="black"/>
              </a:solidFill>
              <a:latin typeface="Gulim" panose="020B0600000101010101" pitchFamily="34" charset="-127"/>
              <a:ea typeface="Gulim" panose="020B0600000101010101" pitchFamily="34" charset="-127"/>
            </a:endParaRPr>
          </a:p>
        </p:txBody>
      </p:sp>
      <p:pic>
        <p:nvPicPr>
          <p:cNvPr id="5" name="Image 4">
            <a:extLst>
              <a:ext uri="{FF2B5EF4-FFF2-40B4-BE49-F238E27FC236}">
                <a16:creationId xmlns:a16="http://schemas.microsoft.com/office/drawing/2014/main" id="{639E0787-AE7F-44AD-A6E9-10A076344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5092708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E0BC2-E2CE-4632-85EB-F8E3D5196A1F}"/>
              </a:ext>
            </a:extLst>
          </p:cNvPr>
          <p:cNvSpPr>
            <a:spLocks noGrp="1"/>
          </p:cNvSpPr>
          <p:nvPr>
            <p:ph type="title"/>
          </p:nvPr>
        </p:nvSpPr>
        <p:spPr/>
        <p:txBody>
          <a:bodyPr/>
          <a:lstStyle/>
          <a:p>
            <a:r>
              <a:rPr lang="fr-FR" dirty="0"/>
              <a:t>Alors, faut-il une évolution/révolution ?</a:t>
            </a:r>
          </a:p>
        </p:txBody>
      </p:sp>
      <p:sp>
        <p:nvSpPr>
          <p:cNvPr id="3" name="Espace réservé du numéro de diapositive 2">
            <a:extLst>
              <a:ext uri="{FF2B5EF4-FFF2-40B4-BE49-F238E27FC236}">
                <a16:creationId xmlns:a16="http://schemas.microsoft.com/office/drawing/2014/main" id="{0E9CE26C-59F8-4B21-B6E7-702D35D1D9DF}"/>
              </a:ext>
            </a:extLst>
          </p:cNvPr>
          <p:cNvSpPr>
            <a:spLocks noGrp="1"/>
          </p:cNvSpPr>
          <p:nvPr>
            <p:ph type="sldNum" sz="quarter" idx="12"/>
          </p:nvPr>
        </p:nvSpPr>
        <p:spPr/>
        <p:txBody>
          <a:bodyPr/>
          <a:lstStyle/>
          <a:p>
            <a:fld id="{DE8468DB-4243-4B31-BCEA-CCDEAA782BAE}" type="slidenum">
              <a:rPr lang="fr-FR" smtClean="0"/>
              <a:pPr/>
              <a:t>13</a:t>
            </a:fld>
            <a:endParaRPr lang="fr-FR"/>
          </a:p>
        </p:txBody>
      </p:sp>
      <p:sp>
        <p:nvSpPr>
          <p:cNvPr id="4" name="ZoneTexte 3">
            <a:extLst>
              <a:ext uri="{FF2B5EF4-FFF2-40B4-BE49-F238E27FC236}">
                <a16:creationId xmlns:a16="http://schemas.microsoft.com/office/drawing/2014/main" id="{5D0172F2-02AE-483F-8ACA-BBA7EDD1C825}"/>
              </a:ext>
            </a:extLst>
          </p:cNvPr>
          <p:cNvSpPr txBox="1"/>
          <p:nvPr/>
        </p:nvSpPr>
        <p:spPr>
          <a:xfrm>
            <a:off x="838200" y="1595535"/>
            <a:ext cx="10515600" cy="3754874"/>
          </a:xfrm>
          <a:prstGeom prst="rect">
            <a:avLst/>
          </a:prstGeom>
          <a:noFill/>
        </p:spPr>
        <p:txBody>
          <a:bodyPr wrap="square" rtlCol="0">
            <a:spAutoFit/>
          </a:bodyPr>
          <a:lstStyle/>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Mesures à imposer:</a:t>
            </a:r>
          </a:p>
          <a:p>
            <a:endParaRPr lang="fr-FR" sz="2000" dirty="0">
              <a:latin typeface="Gulim" panose="020B0600000101010101" pitchFamily="34" charset="-127"/>
              <a:ea typeface="Gulim" panose="020B0600000101010101" pitchFamily="34" charset="-127"/>
              <a:cs typeface="Times New Roman" panose="02020603050405020304" pitchFamily="18" charset="0"/>
            </a:endParaRPr>
          </a:p>
          <a:p>
            <a:pPr marL="342900" indent="-342900">
              <a:buFontTx/>
              <a:buChar char="-"/>
            </a:pPr>
            <a:r>
              <a:rPr lang="fr-FR" sz="2000" dirty="0">
                <a:latin typeface="Gulim" panose="020B0600000101010101" pitchFamily="34" charset="-127"/>
                <a:ea typeface="Gulim" panose="020B0600000101010101" pitchFamily="34" charset="-127"/>
                <a:cs typeface="Times New Roman" panose="02020603050405020304" pitchFamily="18" charset="0"/>
              </a:rPr>
              <a:t>Immatriculation ;</a:t>
            </a:r>
          </a:p>
          <a:p>
            <a:pPr marL="285750" indent="-285750">
              <a:buFontTx/>
              <a:buChar char="-"/>
            </a:pPr>
            <a:endParaRPr lang="fr-FR" sz="2000" dirty="0">
              <a:latin typeface="Gulim" panose="020B0600000101010101" pitchFamily="34" charset="-127"/>
              <a:ea typeface="Gulim" panose="020B0600000101010101" pitchFamily="34" charset="-127"/>
              <a:cs typeface="Times New Roman" panose="02020603050405020304" pitchFamily="18" charset="0"/>
            </a:endParaRPr>
          </a:p>
          <a:p>
            <a:pPr marL="285750" indent="-285750">
              <a:buFontTx/>
              <a:buChar char="-"/>
            </a:pPr>
            <a:r>
              <a:rPr lang="fr-FR" sz="2000" dirty="0">
                <a:latin typeface="Gulim" panose="020B0600000101010101" pitchFamily="34" charset="-127"/>
                <a:ea typeface="Gulim" panose="020B0600000101010101" pitchFamily="34" charset="-127"/>
                <a:cs typeface="Times New Roman" panose="02020603050405020304" pitchFamily="18" charset="0"/>
              </a:rPr>
              <a:t>Attribution d’un patrimoine au robot-personne morale ;</a:t>
            </a:r>
          </a:p>
          <a:p>
            <a:pPr marL="285750" indent="-285750">
              <a:buFontTx/>
              <a:buChar char="-"/>
            </a:pPr>
            <a:endParaRPr lang="fr-FR" sz="2000" dirty="0">
              <a:latin typeface="Gulim" panose="020B0600000101010101" pitchFamily="34" charset="-127"/>
              <a:ea typeface="Gulim" panose="020B0600000101010101" pitchFamily="34" charset="-127"/>
              <a:cs typeface="Times New Roman" panose="02020603050405020304" pitchFamily="18" charset="0"/>
            </a:endParaRPr>
          </a:p>
          <a:p>
            <a:pPr marL="285750" indent="-285750">
              <a:buFontTx/>
              <a:buChar char="-"/>
            </a:pPr>
            <a:r>
              <a:rPr lang="fr-FR" sz="2000" dirty="0">
                <a:latin typeface="Gulim" panose="020B0600000101010101" pitchFamily="34" charset="-127"/>
                <a:ea typeface="Gulim" panose="020B0600000101010101" pitchFamily="34" charset="-127"/>
                <a:cs typeface="Times New Roman" panose="02020603050405020304" pitchFamily="18" charset="0"/>
              </a:rPr>
              <a:t>Garanties </a:t>
            </a:r>
            <a:r>
              <a:rPr lang="fr-FR" sz="2000">
                <a:latin typeface="Gulim" panose="020B0600000101010101" pitchFamily="34" charset="-127"/>
                <a:ea typeface="Gulim" panose="020B0600000101010101" pitchFamily="34" charset="-127"/>
                <a:cs typeface="Times New Roman" panose="02020603050405020304" pitchFamily="18" charset="0"/>
              </a:rPr>
              <a:t>/ Assurance.</a:t>
            </a:r>
            <a:endParaRPr lang="fr-FR" sz="2000" dirty="0">
              <a:latin typeface="Gulim" panose="020B0600000101010101" pitchFamily="34" charset="-127"/>
              <a:ea typeface="Gulim" panose="020B0600000101010101" pitchFamily="34" charset="-127"/>
              <a:cs typeface="Times New Roman" panose="02020603050405020304" pitchFamily="18" charset="0"/>
            </a:endParaRPr>
          </a:p>
          <a:p>
            <a:endParaRPr lang="fr-FR" sz="2000" dirty="0">
              <a:latin typeface="Gulim" panose="020B0600000101010101" pitchFamily="34" charset="-127"/>
              <a:ea typeface="Gulim" panose="020B0600000101010101" pitchFamily="34" charset="-127"/>
              <a:cs typeface="Times New Roman" panose="02020603050405020304" pitchFamily="18" charset="0"/>
            </a:endParaRPr>
          </a:p>
          <a:p>
            <a:endParaRPr lang="fr-FR" sz="2000" dirty="0">
              <a:latin typeface="Gulim" panose="020B0600000101010101" pitchFamily="34" charset="-127"/>
              <a:ea typeface="Gulim" panose="020B0600000101010101" pitchFamily="34" charset="-127"/>
              <a:cs typeface="Times New Roman" panose="02020603050405020304" pitchFamily="18" charset="0"/>
            </a:endParaRPr>
          </a:p>
          <a:p>
            <a:r>
              <a:rPr lang="fr-FR" sz="2000" dirty="0">
                <a:latin typeface="Gulim" panose="020B0600000101010101" pitchFamily="34" charset="-127"/>
                <a:ea typeface="Gulim" panose="020B0600000101010101" pitchFamily="34" charset="-127"/>
                <a:cs typeface="Times New Roman" panose="02020603050405020304" pitchFamily="18" charset="0"/>
              </a:rPr>
              <a:t>Limites : dévoiement de la personnalité juridique et déresponsabilisation des acteurs.</a:t>
            </a: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lvl="0" algn="just"/>
            <a:endParaRPr lang="en-US" dirty="0">
              <a:solidFill>
                <a:prstClr val="black"/>
              </a:solidFill>
              <a:latin typeface="Gulim" panose="020B0600000101010101" pitchFamily="34" charset="-127"/>
              <a:ea typeface="Gulim" panose="020B0600000101010101" pitchFamily="34" charset="-127"/>
            </a:endParaRPr>
          </a:p>
        </p:txBody>
      </p:sp>
      <p:pic>
        <p:nvPicPr>
          <p:cNvPr id="5" name="Image 4">
            <a:extLst>
              <a:ext uri="{FF2B5EF4-FFF2-40B4-BE49-F238E27FC236}">
                <a16:creationId xmlns:a16="http://schemas.microsoft.com/office/drawing/2014/main" id="{639E0787-AE7F-44AD-A6E9-10A076344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378901343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DD59E-0402-4B7E-95B7-444588D4059D}"/>
              </a:ext>
            </a:extLst>
          </p:cNvPr>
          <p:cNvSpPr>
            <a:spLocks noGrp="1"/>
          </p:cNvSpPr>
          <p:nvPr>
            <p:ph type="title"/>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02DDF03A-7E08-4A63-9178-529D863B3670}"/>
              </a:ext>
            </a:extLst>
          </p:cNvPr>
          <p:cNvSpPr>
            <a:spLocks noGrp="1"/>
          </p:cNvSpPr>
          <p:nvPr>
            <p:ph type="sldNum" sz="quarter" idx="12"/>
          </p:nvPr>
        </p:nvSpPr>
        <p:spPr/>
        <p:txBody>
          <a:bodyPr/>
          <a:lstStyle/>
          <a:p>
            <a:fld id="{DE8468DB-4243-4B31-BCEA-CCDEAA782BAE}" type="slidenum">
              <a:rPr lang="fr-FR" smtClean="0"/>
              <a:pPr/>
              <a:t>14</a:t>
            </a:fld>
            <a:endParaRPr lang="fr-FR"/>
          </a:p>
        </p:txBody>
      </p:sp>
      <p:sp>
        <p:nvSpPr>
          <p:cNvPr id="4" name="ZoneTexte 3">
            <a:extLst>
              <a:ext uri="{FF2B5EF4-FFF2-40B4-BE49-F238E27FC236}">
                <a16:creationId xmlns:a16="http://schemas.microsoft.com/office/drawing/2014/main" id="{223901D7-0C89-4CA8-9AF2-3165ADCB9DFB}"/>
              </a:ext>
            </a:extLst>
          </p:cNvPr>
          <p:cNvSpPr txBox="1"/>
          <p:nvPr/>
        </p:nvSpPr>
        <p:spPr>
          <a:xfrm>
            <a:off x="838200" y="1614196"/>
            <a:ext cx="10504714" cy="3231654"/>
          </a:xfrm>
          <a:prstGeom prst="rect">
            <a:avLst/>
          </a:prstGeom>
          <a:noFill/>
        </p:spPr>
        <p:txBody>
          <a:bodyPr wrap="square" rtlCol="0">
            <a:spAutoFit/>
          </a:bodyPr>
          <a:lstStyle/>
          <a:p>
            <a:pPr algn="ctr"/>
            <a:endParaRPr lang="en-US" sz="3000" b="1" dirty="0">
              <a:solidFill>
                <a:srgbClr val="666699"/>
              </a:solidFill>
              <a:latin typeface="Gulim" panose="020B0600000101010101" pitchFamily="34" charset="-127"/>
              <a:ea typeface="Gulim" panose="020B0600000101010101" pitchFamily="34" charset="-127"/>
              <a:cs typeface="+mj-cs"/>
            </a:endParaRPr>
          </a:p>
          <a:p>
            <a:pPr algn="ctr"/>
            <a:r>
              <a:rPr lang="en-US" sz="3000" b="1" dirty="0">
                <a:solidFill>
                  <a:srgbClr val="666699"/>
                </a:solidFill>
                <a:latin typeface="Gulim" panose="020B0600000101010101" pitchFamily="34" charset="-127"/>
                <a:ea typeface="Gulim" panose="020B0600000101010101" pitchFamily="34" charset="-127"/>
                <a:cs typeface="+mj-cs"/>
              </a:rPr>
              <a:t>Merci de </a:t>
            </a:r>
            <a:r>
              <a:rPr lang="en-US" sz="3000" b="1" dirty="0" err="1">
                <a:solidFill>
                  <a:srgbClr val="666699"/>
                </a:solidFill>
                <a:latin typeface="Gulim" panose="020B0600000101010101" pitchFamily="34" charset="-127"/>
                <a:ea typeface="Gulim" panose="020B0600000101010101" pitchFamily="34" charset="-127"/>
                <a:cs typeface="+mj-cs"/>
              </a:rPr>
              <a:t>votre</a:t>
            </a:r>
            <a:r>
              <a:rPr lang="en-US" sz="3000" b="1" dirty="0">
                <a:solidFill>
                  <a:srgbClr val="666699"/>
                </a:solidFill>
                <a:latin typeface="Gulim" panose="020B0600000101010101" pitchFamily="34" charset="-127"/>
                <a:ea typeface="Gulim" panose="020B0600000101010101" pitchFamily="34" charset="-127"/>
                <a:cs typeface="+mj-cs"/>
              </a:rPr>
              <a:t> attention !</a:t>
            </a:r>
          </a:p>
          <a:p>
            <a:pPr algn="ctr"/>
            <a:endParaRPr lang="en-US" sz="3000" b="1" dirty="0">
              <a:solidFill>
                <a:srgbClr val="666699"/>
              </a:solidFill>
              <a:latin typeface="Gulim" panose="020B0600000101010101" pitchFamily="34" charset="-127"/>
              <a:ea typeface="Gulim" panose="020B0600000101010101" pitchFamily="34" charset="-127"/>
              <a:cs typeface="+mj-cs"/>
            </a:endParaRPr>
          </a:p>
          <a:p>
            <a:r>
              <a:rPr lang="fr-FR" sz="1400" dirty="0">
                <a:latin typeface="Century Gothic" panose="020B0502020202020204" pitchFamily="34" charset="0"/>
              </a:rPr>
              <a:t>				Charlotte Barraco-David</a:t>
            </a:r>
          </a:p>
          <a:p>
            <a:r>
              <a:rPr lang="fr-FR" sz="1400" dirty="0">
                <a:solidFill>
                  <a:srgbClr val="B2182D"/>
                </a:solidFill>
                <a:latin typeface="Century Gothic" panose="020B0502020202020204" pitchFamily="34" charset="0"/>
              </a:rPr>
              <a:t>				Avocat | Of </a:t>
            </a:r>
            <a:r>
              <a:rPr lang="fr-FR" sz="1400" dirty="0" err="1">
                <a:solidFill>
                  <a:srgbClr val="B2182D"/>
                </a:solidFill>
                <a:latin typeface="Century Gothic" panose="020B0502020202020204" pitchFamily="34" charset="0"/>
              </a:rPr>
              <a:t>Counsel</a:t>
            </a:r>
            <a:endParaRPr lang="fr-FR" sz="1400" dirty="0">
              <a:solidFill>
                <a:srgbClr val="B2182D"/>
              </a:solidFill>
              <a:latin typeface="Century Gothic" panose="020B0502020202020204" pitchFamily="34" charset="0"/>
            </a:endParaRPr>
          </a:p>
          <a:p>
            <a:r>
              <a:rPr lang="fr-FR" sz="1400" dirty="0">
                <a:solidFill>
                  <a:srgbClr val="B2182D"/>
                </a:solidFill>
                <a:latin typeface="Century Gothic" panose="020B0502020202020204" pitchFamily="34" charset="0"/>
              </a:rPr>
              <a:t>				</a:t>
            </a:r>
            <a:r>
              <a:rPr lang="fr-FR" sz="1400" dirty="0" err="1">
                <a:solidFill>
                  <a:srgbClr val="B2182D"/>
                </a:solidFill>
                <a:latin typeface="Century Gothic" panose="020B0502020202020204" pitchFamily="34" charset="0"/>
              </a:rPr>
              <a:t>Latournerie</a:t>
            </a:r>
            <a:r>
              <a:rPr lang="fr-FR" sz="1400" dirty="0">
                <a:solidFill>
                  <a:srgbClr val="B2182D"/>
                </a:solidFill>
                <a:latin typeface="Century Gothic" panose="020B0502020202020204" pitchFamily="34" charset="0"/>
              </a:rPr>
              <a:t> Wolfrom Avocats</a:t>
            </a:r>
          </a:p>
          <a:p>
            <a:r>
              <a:rPr lang="fr-FR" sz="1400" dirty="0">
                <a:latin typeface="Century Gothic" panose="020B0502020202020204" pitchFamily="34" charset="0"/>
              </a:rPr>
              <a:t>				164 rue du Faubourg Saint-Honoré | 75008 Paris</a:t>
            </a:r>
          </a:p>
          <a:p>
            <a:r>
              <a:rPr lang="fr-FR" sz="1400" dirty="0">
                <a:latin typeface="Century Gothic" panose="020B0502020202020204" pitchFamily="34" charset="0"/>
              </a:rPr>
              <a:t>				T: +33 1 56 59 74 74</a:t>
            </a:r>
          </a:p>
          <a:p>
            <a:pPr indent="3676650"/>
            <a:r>
              <a:rPr lang="fr-FR" sz="1400" u="sng" dirty="0">
                <a:latin typeface="Century Gothic" panose="020B0502020202020204" pitchFamily="34" charset="0"/>
                <a:hlinkClick r:id="rId2"/>
              </a:rPr>
              <a:t>www.latournerie-wolfrom.com</a:t>
            </a:r>
            <a:endParaRPr lang="fr-FR" sz="1400" dirty="0">
              <a:latin typeface="Century Gothic" panose="020B0502020202020204" pitchFamily="34" charset="0"/>
            </a:endParaRPr>
          </a:p>
          <a:p>
            <a:pPr algn="ctr"/>
            <a:endParaRPr lang="fr-FR" sz="3000" b="1" dirty="0">
              <a:solidFill>
                <a:srgbClr val="666699"/>
              </a:solidFill>
              <a:latin typeface="Gulim" panose="020B0600000101010101" pitchFamily="34" charset="-127"/>
              <a:ea typeface="Gulim" panose="020B0600000101010101" pitchFamily="34" charset="-127"/>
              <a:cs typeface="+mj-cs"/>
            </a:endParaRPr>
          </a:p>
        </p:txBody>
      </p:sp>
      <p:pic>
        <p:nvPicPr>
          <p:cNvPr id="5" name="Image 4">
            <a:extLst>
              <a:ext uri="{FF2B5EF4-FFF2-40B4-BE49-F238E27FC236}">
                <a16:creationId xmlns:a16="http://schemas.microsoft.com/office/drawing/2014/main" id="{ACD6B8AA-C5A8-40AD-9A1E-A16982F2C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11254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just">
              <a:buNone/>
            </a:pPr>
            <a:r>
              <a:rPr lang="fr-FR" sz="2000" i="1" dirty="0">
                <a:latin typeface="Gulim" panose="020B0600000101010101" pitchFamily="34" charset="-127"/>
                <a:ea typeface="Gulim" panose="020B0600000101010101" pitchFamily="34" charset="-127"/>
              </a:rPr>
              <a:t>« Ensemble de théories et de techniques mises en œuvre en vue de réaliser des machines capables de simuler l'intelligence humaine » </a:t>
            </a:r>
            <a:r>
              <a:rPr lang="fr-FR" sz="2000" dirty="0">
                <a:latin typeface="Gulim" panose="020B0600000101010101" pitchFamily="34" charset="-127"/>
                <a:ea typeface="Gulim" panose="020B0600000101010101" pitchFamily="34" charset="-127"/>
              </a:rPr>
              <a:t>(Larousse)</a:t>
            </a:r>
          </a:p>
          <a:p>
            <a:pPr marL="0" indent="0" algn="just">
              <a:spcBef>
                <a:spcPts val="0"/>
              </a:spcBef>
              <a:buNone/>
            </a:pPr>
            <a:endParaRPr lang="fr-FR" sz="2000" dirty="0">
              <a:latin typeface="Gulim" panose="020B0600000101010101" pitchFamily="34" charset="-127"/>
              <a:ea typeface="Gulim" panose="020B0600000101010101" pitchFamily="34" charset="-127"/>
            </a:endParaRPr>
          </a:p>
          <a:p>
            <a:pPr marL="0" indent="0" algn="just">
              <a:buNone/>
            </a:pPr>
            <a:r>
              <a:rPr lang="fr-FR" sz="2000" dirty="0">
                <a:latin typeface="Gulim" panose="020B0600000101010101" pitchFamily="34" charset="-127"/>
                <a:ea typeface="Gulim" panose="020B0600000101010101" pitchFamily="34" charset="-127"/>
              </a:rPr>
              <a:t>Objectif : faire en sorte que la machine soit capable de résoudre des problèmes </a:t>
            </a:r>
            <a:r>
              <a:rPr lang="fr-FR" sz="2000" i="1" dirty="0">
                <a:latin typeface="Gulim" panose="020B0600000101010101" pitchFamily="34" charset="-127"/>
                <a:ea typeface="Gulim" panose="020B0600000101010101" pitchFamily="34" charset="-127"/>
              </a:rPr>
              <a:t>« habituellement résolus par des processus mentaux de haut niveau chez les êtres humains ». </a:t>
            </a:r>
            <a:r>
              <a:rPr lang="fr-FR" sz="2000" dirty="0">
                <a:latin typeface="Gulim" panose="020B0600000101010101" pitchFamily="34" charset="-127"/>
                <a:ea typeface="Gulim" panose="020B0600000101010101" pitchFamily="34" charset="-127"/>
              </a:rPr>
              <a:t>(John McCarthy)</a:t>
            </a:r>
          </a:p>
          <a:p>
            <a:pPr marL="0" indent="0" algn="just">
              <a:spcBef>
                <a:spcPts val="0"/>
              </a:spcBef>
              <a:buNone/>
            </a:pPr>
            <a:endParaRPr lang="fr-FR" sz="2000" dirty="0">
              <a:latin typeface="Gulim" panose="020B0600000101010101" pitchFamily="34" charset="-127"/>
              <a:ea typeface="Gulim" panose="020B0600000101010101" pitchFamily="34" charset="-127"/>
            </a:endParaRPr>
          </a:p>
          <a:p>
            <a:pPr marL="0" indent="0" algn="just">
              <a:buNone/>
            </a:pPr>
            <a:r>
              <a:rPr lang="fr-FR" sz="2000" dirty="0">
                <a:latin typeface="Gulim" panose="020B0600000101010101" pitchFamily="34" charset="-127"/>
                <a:ea typeface="Gulim" panose="020B0600000101010101" pitchFamily="34" charset="-127"/>
              </a:rPr>
              <a:t>Donc, en principe, la machine répond à un but précis : </a:t>
            </a:r>
            <a:r>
              <a:rPr lang="fr-FR" sz="2000" b="1" dirty="0">
                <a:latin typeface="Gulim" panose="020B0600000101010101" pitchFamily="34" charset="-127"/>
                <a:ea typeface="Gulim" panose="020B0600000101010101" pitchFamily="34" charset="-127"/>
              </a:rPr>
              <a:t>résoudre un problème identifié par l’homme.</a:t>
            </a:r>
          </a:p>
          <a:p>
            <a:pPr marL="0" indent="0" algn="just">
              <a:spcBef>
                <a:spcPts val="0"/>
              </a:spcBef>
              <a:buNone/>
            </a:pPr>
            <a:endParaRPr lang="fr-FR" sz="2000" b="1" dirty="0">
              <a:latin typeface="Gulim" panose="020B0600000101010101" pitchFamily="34" charset="-127"/>
              <a:ea typeface="Gulim" panose="020B0600000101010101" pitchFamily="34" charset="-127"/>
            </a:endParaRPr>
          </a:p>
          <a:p>
            <a:pPr marL="0" indent="0" algn="just">
              <a:buNone/>
            </a:pPr>
            <a:r>
              <a:rPr lang="fr-FR" sz="2000" dirty="0">
                <a:latin typeface="Gulim" panose="020B0600000101010101" pitchFamily="34" charset="-127"/>
                <a:ea typeface="Gulim" panose="020B0600000101010101" pitchFamily="34" charset="-127"/>
              </a:rPr>
              <a:t>La machine devrait donc avoir, par nature, une autonomie réduite puisque conçue exclusivement pour répondre à ce but. </a:t>
            </a:r>
          </a:p>
          <a:p>
            <a:pPr marL="0" indent="0" algn="just">
              <a:buNone/>
            </a:pPr>
            <a:endParaRPr lang="fr-FR" sz="2000" b="1" dirty="0">
              <a:latin typeface="Gulim" panose="020B0600000101010101" pitchFamily="34" charset="-127"/>
              <a:ea typeface="Gulim" panose="020B0600000101010101" pitchFamily="34" charset="-127"/>
            </a:endParaRP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a:t>Définitions : l’Intelligence Artificielle (IA)</a:t>
            </a:r>
            <a:endParaRPr lang="en-US" dirty="0"/>
          </a:p>
        </p:txBody>
      </p:sp>
      <p:pic>
        <p:nvPicPr>
          <p:cNvPr id="10" name="Image 9">
            <a:extLst>
              <a:ext uri="{FF2B5EF4-FFF2-40B4-BE49-F238E27FC236}">
                <a16:creationId xmlns:a16="http://schemas.microsoft.com/office/drawing/2014/main" id="{79357BFA-75B5-4148-8E17-1525E9604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
        <p:nvSpPr>
          <p:cNvPr id="11" name="Espace réservé du numéro de diapositive 10">
            <a:extLst>
              <a:ext uri="{FF2B5EF4-FFF2-40B4-BE49-F238E27FC236}">
                <a16:creationId xmlns:a16="http://schemas.microsoft.com/office/drawing/2014/main" id="{85DE1340-A745-4E56-B0BD-9880DD676566}"/>
              </a:ext>
            </a:extLst>
          </p:cNvPr>
          <p:cNvSpPr>
            <a:spLocks noGrp="1"/>
          </p:cNvSpPr>
          <p:nvPr>
            <p:ph type="sldNum" sz="quarter" idx="12"/>
          </p:nvPr>
        </p:nvSpPr>
        <p:spPr/>
        <p:txBody>
          <a:bodyPr/>
          <a:lstStyle/>
          <a:p>
            <a:fld id="{DE8468DB-4243-4B31-BCEA-CCDEAA782BAE}" type="slidenum">
              <a:rPr lang="fr-FR" smtClean="0"/>
              <a:pPr/>
              <a:t>2</a:t>
            </a:fld>
            <a:endParaRPr lang="fr-FR"/>
          </a:p>
        </p:txBody>
      </p:sp>
    </p:spTree>
    <p:extLst>
      <p:ext uri="{BB962C8B-B14F-4D97-AF65-F5344CB8AC3E}">
        <p14:creationId xmlns:p14="http://schemas.microsoft.com/office/powerpoint/2010/main" val="344819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AFCECE-7905-4650-B6EC-E1A7CEC7F85C}"/>
              </a:ext>
            </a:extLst>
          </p:cNvPr>
          <p:cNvSpPr>
            <a:spLocks noGrp="1"/>
          </p:cNvSpPr>
          <p:nvPr>
            <p:ph type="sldNum" sz="quarter" idx="12"/>
          </p:nvPr>
        </p:nvSpPr>
        <p:spPr/>
        <p:txBody>
          <a:bodyPr/>
          <a:lstStyle/>
          <a:p>
            <a:fld id="{DE8468DB-4243-4B31-BCEA-CCDEAA782BAE}" type="slidenum">
              <a:rPr lang="fr-FR" smtClean="0"/>
              <a:pPr/>
              <a:t>3</a:t>
            </a:fld>
            <a:endParaRPr lang="fr-FR"/>
          </a:p>
        </p:txBody>
      </p:sp>
      <p:pic>
        <p:nvPicPr>
          <p:cNvPr id="5" name="Image 4">
            <a:extLst>
              <a:ext uri="{FF2B5EF4-FFF2-40B4-BE49-F238E27FC236}">
                <a16:creationId xmlns:a16="http://schemas.microsoft.com/office/drawing/2014/main" id="{5F9D5113-F819-45D7-A250-D8771A56B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912" y="0"/>
            <a:ext cx="4954274" cy="6858000"/>
          </a:xfrm>
          <a:prstGeom prst="rect">
            <a:avLst/>
          </a:prstGeom>
        </p:spPr>
      </p:pic>
      <p:pic>
        <p:nvPicPr>
          <p:cNvPr id="7" name="Image 6">
            <a:extLst>
              <a:ext uri="{FF2B5EF4-FFF2-40B4-BE49-F238E27FC236}">
                <a16:creationId xmlns:a16="http://schemas.microsoft.com/office/drawing/2014/main" id="{9FB339A1-142D-40C5-9C09-2D0EBC7C0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pic>
        <p:nvPicPr>
          <p:cNvPr id="9" name="Image 8">
            <a:extLst>
              <a:ext uri="{FF2B5EF4-FFF2-40B4-BE49-F238E27FC236}">
                <a16:creationId xmlns:a16="http://schemas.microsoft.com/office/drawing/2014/main" id="{54F46A16-9759-4753-94A0-5868E1146CA9}"/>
              </a:ext>
            </a:extLst>
          </p:cNvPr>
          <p:cNvPicPr>
            <a:picLocks noChangeAspect="1"/>
          </p:cNvPicPr>
          <p:nvPr/>
        </p:nvPicPr>
        <p:blipFill>
          <a:blip r:embed="rId4"/>
          <a:stretch>
            <a:fillRect/>
          </a:stretch>
        </p:blipFill>
        <p:spPr>
          <a:xfrm>
            <a:off x="390525" y="6153150"/>
            <a:ext cx="895350" cy="704850"/>
          </a:xfrm>
          <a:prstGeom prst="rect">
            <a:avLst/>
          </a:prstGeom>
        </p:spPr>
      </p:pic>
    </p:spTree>
    <p:extLst>
      <p:ext uri="{BB962C8B-B14F-4D97-AF65-F5344CB8AC3E}">
        <p14:creationId xmlns:p14="http://schemas.microsoft.com/office/powerpoint/2010/main" val="36540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C72F148-EEA9-430A-98C2-963154CF93D4}"/>
              </a:ext>
            </a:extLst>
          </p:cNvPr>
          <p:cNvSpPr>
            <a:spLocks noGrp="1"/>
          </p:cNvSpPr>
          <p:nvPr>
            <p:ph type="title"/>
          </p:nvPr>
        </p:nvSpPr>
        <p:spPr/>
        <p:txBody>
          <a:bodyPr/>
          <a:lstStyle/>
          <a:p>
            <a:r>
              <a:rPr lang="fr-FR" dirty="0"/>
              <a:t>Définitions : l’Intelligence Artificielle (IA)</a:t>
            </a:r>
          </a:p>
        </p:txBody>
      </p:sp>
      <p:sp>
        <p:nvSpPr>
          <p:cNvPr id="6" name="ZoneTexte 5">
            <a:extLst>
              <a:ext uri="{FF2B5EF4-FFF2-40B4-BE49-F238E27FC236}">
                <a16:creationId xmlns:a16="http://schemas.microsoft.com/office/drawing/2014/main" id="{3E87C68F-E21F-4143-BD0A-1115B2A009EC}"/>
              </a:ext>
            </a:extLst>
          </p:cNvPr>
          <p:cNvSpPr txBox="1"/>
          <p:nvPr/>
        </p:nvSpPr>
        <p:spPr>
          <a:xfrm>
            <a:off x="933061" y="1698171"/>
            <a:ext cx="10420739" cy="2821285"/>
          </a:xfrm>
          <a:prstGeom prst="rect">
            <a:avLst/>
          </a:prstGeom>
          <a:noFill/>
        </p:spPr>
        <p:txBody>
          <a:bodyPr wrap="square" rtlCol="0">
            <a:spAutoFit/>
          </a:bodyPr>
          <a:lstStyle/>
          <a:p>
            <a:pPr lvl="0" algn="just">
              <a:lnSpc>
                <a:spcPct val="90000"/>
              </a:lnSpc>
              <a:spcBef>
                <a:spcPts val="1000"/>
              </a:spcBef>
            </a:pPr>
            <a:r>
              <a:rPr lang="fr-FR" sz="2000" dirty="0">
                <a:solidFill>
                  <a:prstClr val="black"/>
                </a:solidFill>
                <a:latin typeface="Gulim" panose="020B0600000101010101" pitchFamily="34" charset="-127"/>
                <a:ea typeface="Gulim" panose="020B0600000101010101" pitchFamily="34" charset="-127"/>
              </a:rPr>
              <a:t>Quid si la machine franchit les frontières de l’autonomie que l’homme lui a concédée ?</a:t>
            </a:r>
          </a:p>
          <a:p>
            <a:pPr lvl="0" algn="just">
              <a:lnSpc>
                <a:spcPct val="90000"/>
              </a:lnSpc>
              <a:spcBef>
                <a:spcPts val="1000"/>
              </a:spcBef>
            </a:pPr>
            <a:endParaRPr lang="fr-FR"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fr-FR" sz="2000" dirty="0">
                <a:solidFill>
                  <a:prstClr val="black"/>
                </a:solidFill>
                <a:latin typeface="Gulim" panose="020B0600000101010101" pitchFamily="34" charset="-127"/>
                <a:ea typeface="Gulim" panose="020B0600000101010101" pitchFamily="34" charset="-127"/>
              </a:rPr>
              <a:t>Crainte ancienne, apparue dans la littérature de science-fiction (Asimov et les trois lois de la robotique : le robot doit rester sous le joug de l’homme et ne pas porter atteinte à son intégrité physique). </a:t>
            </a:r>
          </a:p>
          <a:p>
            <a:pPr lvl="0" algn="just">
              <a:lnSpc>
                <a:spcPct val="90000"/>
              </a:lnSpc>
              <a:spcBef>
                <a:spcPts val="1000"/>
              </a:spcBef>
            </a:pPr>
            <a:endParaRPr lang="fr-FR"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fr-FR" sz="2000" dirty="0">
                <a:solidFill>
                  <a:prstClr val="black"/>
                </a:solidFill>
                <a:latin typeface="Gulim" panose="020B0600000101010101" pitchFamily="34" charset="-127"/>
                <a:ea typeface="Gulim" panose="020B0600000101010101" pitchFamily="34" charset="-127"/>
              </a:rPr>
              <a:t>Comment le droit appréhende cette question ?</a:t>
            </a:r>
          </a:p>
        </p:txBody>
      </p:sp>
      <p:pic>
        <p:nvPicPr>
          <p:cNvPr id="7" name="Image 6">
            <a:extLst>
              <a:ext uri="{FF2B5EF4-FFF2-40B4-BE49-F238E27FC236}">
                <a16:creationId xmlns:a16="http://schemas.microsoft.com/office/drawing/2014/main" id="{D5F44EDB-806F-40BA-883A-E74F7CF4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
        <p:nvSpPr>
          <p:cNvPr id="8" name="Espace réservé du numéro de diapositive 7">
            <a:extLst>
              <a:ext uri="{FF2B5EF4-FFF2-40B4-BE49-F238E27FC236}">
                <a16:creationId xmlns:a16="http://schemas.microsoft.com/office/drawing/2014/main" id="{CB7851E0-6F39-4AEC-99F3-4ADDBE61A419}"/>
              </a:ext>
            </a:extLst>
          </p:cNvPr>
          <p:cNvSpPr>
            <a:spLocks noGrp="1"/>
          </p:cNvSpPr>
          <p:nvPr>
            <p:ph type="sldNum" sz="quarter" idx="12"/>
          </p:nvPr>
        </p:nvSpPr>
        <p:spPr/>
        <p:txBody>
          <a:bodyPr/>
          <a:lstStyle/>
          <a:p>
            <a:fld id="{DE8468DB-4243-4B31-BCEA-CCDEAA782BAE}" type="slidenum">
              <a:rPr lang="fr-FR" smtClean="0"/>
              <a:pPr/>
              <a:t>4</a:t>
            </a:fld>
            <a:endParaRPr lang="fr-FR"/>
          </a:p>
        </p:txBody>
      </p:sp>
    </p:spTree>
    <p:extLst>
      <p:ext uri="{BB962C8B-B14F-4D97-AF65-F5344CB8AC3E}">
        <p14:creationId xmlns:p14="http://schemas.microsoft.com/office/powerpoint/2010/main" val="308489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B189-A562-4AD9-A1FA-AA7EF7704CCE}"/>
              </a:ext>
            </a:extLst>
          </p:cNvPr>
          <p:cNvSpPr>
            <a:spLocks noGrp="1"/>
          </p:cNvSpPr>
          <p:nvPr>
            <p:ph type="title"/>
          </p:nvPr>
        </p:nvSpPr>
        <p:spPr/>
        <p:txBody>
          <a:bodyPr/>
          <a:lstStyle/>
          <a:p>
            <a:r>
              <a:rPr lang="fr-FR" dirty="0"/>
              <a:t>Définitions : la responsabilité </a:t>
            </a:r>
            <a:endParaRPr lang="en-US" dirty="0"/>
          </a:p>
        </p:txBody>
      </p:sp>
      <p:sp>
        <p:nvSpPr>
          <p:cNvPr id="3" name="ZoneTexte 2">
            <a:extLst>
              <a:ext uri="{FF2B5EF4-FFF2-40B4-BE49-F238E27FC236}">
                <a16:creationId xmlns:a16="http://schemas.microsoft.com/office/drawing/2014/main" id="{184D4EE0-8799-4DBD-853B-806F1305E25C}"/>
              </a:ext>
            </a:extLst>
          </p:cNvPr>
          <p:cNvSpPr txBox="1"/>
          <p:nvPr/>
        </p:nvSpPr>
        <p:spPr>
          <a:xfrm>
            <a:off x="838200" y="1772816"/>
            <a:ext cx="10515600" cy="3462486"/>
          </a:xfrm>
          <a:prstGeom prst="rect">
            <a:avLst/>
          </a:prstGeom>
          <a:noFill/>
        </p:spPr>
        <p:txBody>
          <a:bodyPr wrap="square" rtlCol="0">
            <a:spAutoFit/>
          </a:bodyPr>
          <a:lstStyle/>
          <a:p>
            <a:r>
              <a:rPr lang="fr-FR" sz="2000" dirty="0">
                <a:latin typeface="Gulim" panose="020B0600000101010101" pitchFamily="34" charset="-127"/>
                <a:ea typeface="Gulim" panose="020B0600000101010101" pitchFamily="34" charset="-127"/>
              </a:rPr>
              <a:t> « </a:t>
            </a:r>
            <a:r>
              <a:rPr lang="fr-FR" sz="2000" i="1" dirty="0">
                <a:latin typeface="Gulim" panose="020B0600000101010101" pitchFamily="34" charset="-127"/>
                <a:ea typeface="Gulim" panose="020B0600000101010101" pitchFamily="34" charset="-127"/>
              </a:rPr>
              <a:t>En un sens générique (qui englobe la responsabilité délictuelle et la responsabilité contractuelle), toute obligation de répondre civilement du dommage que l'on a causé à autrui, c'est-à-dire de le réparer en nature ou par équivalent</a:t>
            </a:r>
            <a:r>
              <a:rPr lang="fr-FR" sz="2000" dirty="0">
                <a:latin typeface="Gulim" panose="020B0600000101010101" pitchFamily="34" charset="-127"/>
                <a:ea typeface="Gulim" panose="020B0600000101010101" pitchFamily="34" charset="-127"/>
              </a:rPr>
              <a:t> » (G. Cornu)</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Objectif : la réparation </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Principe de valeur constitutionnelle (Décision 82-144 DC du 22 octobre 1982)</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sp>
        <p:nvSpPr>
          <p:cNvPr id="4" name="Espace réservé du numéro de diapositive 3">
            <a:extLst>
              <a:ext uri="{FF2B5EF4-FFF2-40B4-BE49-F238E27FC236}">
                <a16:creationId xmlns:a16="http://schemas.microsoft.com/office/drawing/2014/main" id="{EC4475B0-FAFA-4952-90AF-69A5188D3F2E}"/>
              </a:ext>
            </a:extLst>
          </p:cNvPr>
          <p:cNvSpPr>
            <a:spLocks noGrp="1"/>
          </p:cNvSpPr>
          <p:nvPr>
            <p:ph type="sldNum" sz="quarter" idx="12"/>
          </p:nvPr>
        </p:nvSpPr>
        <p:spPr/>
        <p:txBody>
          <a:bodyPr/>
          <a:lstStyle/>
          <a:p>
            <a:fld id="{DE8468DB-4243-4B31-BCEA-CCDEAA782BAE}" type="slidenum">
              <a:rPr lang="fr-FR" smtClean="0"/>
              <a:pPr/>
              <a:t>5</a:t>
            </a:fld>
            <a:endParaRPr lang="fr-FR"/>
          </a:p>
        </p:txBody>
      </p:sp>
      <p:pic>
        <p:nvPicPr>
          <p:cNvPr id="5" name="Image 4">
            <a:extLst>
              <a:ext uri="{FF2B5EF4-FFF2-40B4-BE49-F238E27FC236}">
                <a16:creationId xmlns:a16="http://schemas.microsoft.com/office/drawing/2014/main" id="{46B9FB70-9E82-41EE-A752-18399CB86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83107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92483-9604-449E-90C5-5D7BFE2AB320}"/>
              </a:ext>
            </a:extLst>
          </p:cNvPr>
          <p:cNvSpPr>
            <a:spLocks noGrp="1"/>
          </p:cNvSpPr>
          <p:nvPr>
            <p:ph type="title"/>
          </p:nvPr>
        </p:nvSpPr>
        <p:spPr/>
        <p:txBody>
          <a:bodyPr/>
          <a:lstStyle/>
          <a:p>
            <a:r>
              <a:rPr lang="fr-FR" dirty="0"/>
              <a:t>Le lien étroit entre responsabilité et autonomie </a:t>
            </a:r>
          </a:p>
        </p:txBody>
      </p:sp>
      <p:sp>
        <p:nvSpPr>
          <p:cNvPr id="4" name="ZoneTexte 3">
            <a:extLst>
              <a:ext uri="{FF2B5EF4-FFF2-40B4-BE49-F238E27FC236}">
                <a16:creationId xmlns:a16="http://schemas.microsoft.com/office/drawing/2014/main" id="{397237CF-948D-4755-B90A-42313F545227}"/>
              </a:ext>
            </a:extLst>
          </p:cNvPr>
          <p:cNvSpPr txBox="1"/>
          <p:nvPr/>
        </p:nvSpPr>
        <p:spPr>
          <a:xfrm>
            <a:off x="838200" y="1520890"/>
            <a:ext cx="10515600" cy="4806444"/>
          </a:xfrm>
          <a:prstGeom prst="rect">
            <a:avLst/>
          </a:prstGeom>
          <a:noFill/>
        </p:spPr>
        <p:txBody>
          <a:bodyPr wrap="square" rtlCol="0">
            <a:spAutoFit/>
          </a:bodyPr>
          <a:lstStyle/>
          <a:p>
            <a:r>
              <a:rPr lang="fr-FR" sz="2000" dirty="0">
                <a:latin typeface="Gulim" panose="020B0600000101010101" pitchFamily="34" charset="-127"/>
                <a:ea typeface="Gulim" panose="020B0600000101010101" pitchFamily="34" charset="-127"/>
              </a:rPr>
              <a:t>En droit, la responsabilité est étroitement liée à l’autonomie.</a:t>
            </a:r>
          </a:p>
          <a:p>
            <a:endParaRPr lang="fr-FR" sz="2000" dirty="0">
              <a:latin typeface="Gulim" panose="020B0600000101010101" pitchFamily="34" charset="-127"/>
              <a:ea typeface="Gulim" panose="020B0600000101010101" pitchFamily="34" charset="-127"/>
            </a:endParaRPr>
          </a:p>
          <a:p>
            <a:r>
              <a:rPr lang="fr-FR" sz="2000" b="1" dirty="0">
                <a:latin typeface="Gulim" panose="020B0600000101010101" pitchFamily="34" charset="-127"/>
                <a:ea typeface="Gulim" panose="020B0600000101010101" pitchFamily="34" charset="-127"/>
              </a:rPr>
              <a:t>Plus on est autonome, plus on est responsable. </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La machine pourrait donc être pleinement responsable si elle avait une autonomie équivalente à celle d’un adulte capable au sens juridique du terme.</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Distinction IA faible/IA forte.</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A l’heure actuelle, IA faible </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Dès lors, on peut se tourner vers des régimes de responsabilité qui appréhendent la machine comme un être vivant mais dont l’autonomie est réduite, voire comme un simple bien.</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sp>
        <p:nvSpPr>
          <p:cNvPr id="5" name="Espace réservé du numéro de diapositive 4">
            <a:extLst>
              <a:ext uri="{FF2B5EF4-FFF2-40B4-BE49-F238E27FC236}">
                <a16:creationId xmlns:a16="http://schemas.microsoft.com/office/drawing/2014/main" id="{2C445694-8D96-4C2F-85B5-64880916902E}"/>
              </a:ext>
            </a:extLst>
          </p:cNvPr>
          <p:cNvSpPr>
            <a:spLocks noGrp="1"/>
          </p:cNvSpPr>
          <p:nvPr>
            <p:ph type="sldNum" sz="quarter" idx="12"/>
          </p:nvPr>
        </p:nvSpPr>
        <p:spPr/>
        <p:txBody>
          <a:bodyPr/>
          <a:lstStyle/>
          <a:p>
            <a:fld id="{DE8468DB-4243-4B31-BCEA-CCDEAA782BAE}" type="slidenum">
              <a:rPr lang="fr-FR" smtClean="0"/>
              <a:pPr/>
              <a:t>6</a:t>
            </a:fld>
            <a:endParaRPr lang="fr-FR"/>
          </a:p>
        </p:txBody>
      </p:sp>
      <p:pic>
        <p:nvPicPr>
          <p:cNvPr id="6" name="Image 5">
            <a:extLst>
              <a:ext uri="{FF2B5EF4-FFF2-40B4-BE49-F238E27FC236}">
                <a16:creationId xmlns:a16="http://schemas.microsoft.com/office/drawing/2014/main" id="{A27BE133-05A3-43B1-9573-37282B83D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59548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2D901-C5D6-49C4-93DD-8FA96D53735B}"/>
              </a:ext>
            </a:extLst>
          </p:cNvPr>
          <p:cNvSpPr>
            <a:spLocks noGrp="1"/>
          </p:cNvSpPr>
          <p:nvPr>
            <p:ph type="title"/>
          </p:nvPr>
        </p:nvSpPr>
        <p:spPr/>
        <p:txBody>
          <a:bodyPr/>
          <a:lstStyle/>
          <a:p>
            <a:r>
              <a:rPr lang="fr-FR" dirty="0"/>
              <a:t>La responsabilité du fait d’un lien avec un être vivant </a:t>
            </a:r>
            <a:endParaRPr lang="en-US" dirty="0"/>
          </a:p>
        </p:txBody>
      </p:sp>
      <p:sp>
        <p:nvSpPr>
          <p:cNvPr id="3" name="Espace réservé du numéro de diapositive 2">
            <a:extLst>
              <a:ext uri="{FF2B5EF4-FFF2-40B4-BE49-F238E27FC236}">
                <a16:creationId xmlns:a16="http://schemas.microsoft.com/office/drawing/2014/main" id="{241071B9-398B-4DDB-9C70-06C11C81AC58}"/>
              </a:ext>
            </a:extLst>
          </p:cNvPr>
          <p:cNvSpPr>
            <a:spLocks noGrp="1"/>
          </p:cNvSpPr>
          <p:nvPr>
            <p:ph type="sldNum" sz="quarter" idx="12"/>
          </p:nvPr>
        </p:nvSpPr>
        <p:spPr/>
        <p:txBody>
          <a:bodyPr/>
          <a:lstStyle/>
          <a:p>
            <a:fld id="{DE8468DB-4243-4B31-BCEA-CCDEAA782BAE}" type="slidenum">
              <a:rPr lang="fr-FR" smtClean="0"/>
              <a:pPr/>
              <a:t>7</a:t>
            </a:fld>
            <a:endParaRPr lang="fr-FR"/>
          </a:p>
        </p:txBody>
      </p:sp>
      <p:sp>
        <p:nvSpPr>
          <p:cNvPr id="4" name="ZoneTexte 3">
            <a:extLst>
              <a:ext uri="{FF2B5EF4-FFF2-40B4-BE49-F238E27FC236}">
                <a16:creationId xmlns:a16="http://schemas.microsoft.com/office/drawing/2014/main" id="{9226770E-7939-4B69-AAAE-8050F95BFD84}"/>
              </a:ext>
            </a:extLst>
          </p:cNvPr>
          <p:cNvSpPr txBox="1"/>
          <p:nvPr/>
        </p:nvSpPr>
        <p:spPr>
          <a:xfrm>
            <a:off x="838200" y="1558212"/>
            <a:ext cx="10515600" cy="4994188"/>
          </a:xfrm>
          <a:prstGeom prst="rect">
            <a:avLst/>
          </a:prstGeom>
          <a:noFill/>
        </p:spPr>
        <p:txBody>
          <a:bodyPr wrap="square" rtlCol="0">
            <a:spAutoFit/>
          </a:bodyPr>
          <a:lstStyle/>
          <a:p>
            <a:r>
              <a:rPr lang="fr-FR" sz="2000" b="1" u="sng" dirty="0">
                <a:latin typeface="Gulim" panose="020B0600000101010101" pitchFamily="34" charset="-127"/>
                <a:ea typeface="Gulim" panose="020B0600000101010101" pitchFamily="34" charset="-127"/>
              </a:rPr>
              <a:t>La responsabilité du commettant du fait de son préposé</a:t>
            </a:r>
            <a:r>
              <a:rPr lang="fr-FR" sz="2000" b="1" dirty="0">
                <a:latin typeface="Gulim" panose="020B0600000101010101" pitchFamily="34" charset="-127"/>
                <a:ea typeface="Gulim" panose="020B0600000101010101" pitchFamily="34" charset="-127"/>
              </a:rPr>
              <a:t> : </a:t>
            </a:r>
            <a:r>
              <a:rPr lang="fr-FR" sz="2000" dirty="0">
                <a:latin typeface="Gulim" panose="020B0600000101010101" pitchFamily="34" charset="-127"/>
                <a:ea typeface="Gulim" panose="020B0600000101010101" pitchFamily="34" charset="-127"/>
              </a:rPr>
              <a:t>article 1242 alinéa 5 du Code civil : « </a:t>
            </a:r>
            <a:r>
              <a:rPr lang="fr-FR" sz="2000" i="1" dirty="0">
                <a:latin typeface="Gulim" panose="020B0600000101010101" pitchFamily="34" charset="-127"/>
                <a:ea typeface="Gulim" panose="020B0600000101010101" pitchFamily="34" charset="-127"/>
              </a:rPr>
              <a:t>Les maîtres et commettants, du dommage causé par leurs domestiques et préposés dans les fonctions auxquelles ils les ont employés</a:t>
            </a:r>
            <a:r>
              <a:rPr lang="fr-FR" sz="2000" dirty="0">
                <a:latin typeface="Gulim" panose="020B0600000101010101" pitchFamily="34" charset="-127"/>
                <a:ea typeface="Gulim" panose="020B0600000101010101" pitchFamily="34" charset="-127"/>
              </a:rPr>
              <a:t> ».</a:t>
            </a:r>
          </a:p>
          <a:p>
            <a:r>
              <a:rPr lang="fr-FR" sz="2000" dirty="0">
                <a:latin typeface="Gulim" panose="020B0600000101010101" pitchFamily="34" charset="-127"/>
                <a:ea typeface="Gulim" panose="020B0600000101010101" pitchFamily="34" charset="-127"/>
              </a:rPr>
              <a:t> </a:t>
            </a:r>
          </a:p>
          <a:p>
            <a:r>
              <a:rPr lang="fr-FR" sz="2000" b="1" u="sng" dirty="0">
                <a:latin typeface="Gulim" panose="020B0600000101010101" pitchFamily="34" charset="-127"/>
                <a:ea typeface="Gulim" panose="020B0600000101010101" pitchFamily="34" charset="-127"/>
              </a:rPr>
              <a:t>La responsabilité des parents du fait de l’enfant</a:t>
            </a:r>
            <a:r>
              <a:rPr lang="fr-FR" sz="2000" b="1" dirty="0">
                <a:latin typeface="Gulim" panose="020B0600000101010101" pitchFamily="34" charset="-127"/>
                <a:ea typeface="Gulim" panose="020B0600000101010101" pitchFamily="34" charset="-127"/>
              </a:rPr>
              <a:t> : </a:t>
            </a:r>
            <a:r>
              <a:rPr lang="fr-FR" sz="2000" dirty="0">
                <a:latin typeface="Gulim" panose="020B0600000101010101" pitchFamily="34" charset="-127"/>
                <a:ea typeface="Gulim" panose="020B0600000101010101" pitchFamily="34" charset="-127"/>
              </a:rPr>
              <a:t>article 1242 alinéa 4 du Code civil : « </a:t>
            </a:r>
            <a:r>
              <a:rPr lang="fr-FR" sz="2000" i="1" dirty="0">
                <a:latin typeface="Gulim" panose="020B0600000101010101" pitchFamily="34" charset="-127"/>
                <a:ea typeface="Gulim" panose="020B0600000101010101" pitchFamily="34" charset="-127"/>
              </a:rPr>
              <a:t>Le père et la mère, en tant qu’ils exercent l’autorité parentale, sont solidairement responsables du dommage causé par leurs enfants mineurs habitant avec eux </a:t>
            </a:r>
            <a:r>
              <a:rPr lang="fr-FR" sz="2000" dirty="0">
                <a:latin typeface="Gulim" panose="020B0600000101010101" pitchFamily="34" charset="-127"/>
                <a:ea typeface="Gulim" panose="020B0600000101010101" pitchFamily="34" charset="-127"/>
              </a:rPr>
              <a:t>».</a:t>
            </a:r>
          </a:p>
          <a:p>
            <a:r>
              <a:rPr lang="fr-FR" sz="2000" b="1" dirty="0">
                <a:latin typeface="Gulim" panose="020B0600000101010101" pitchFamily="34" charset="-127"/>
                <a:ea typeface="Gulim" panose="020B0600000101010101" pitchFamily="34" charset="-127"/>
              </a:rPr>
              <a:t> </a:t>
            </a:r>
            <a:endParaRPr lang="fr-FR" sz="2000" dirty="0">
              <a:latin typeface="Gulim" panose="020B0600000101010101" pitchFamily="34" charset="-127"/>
              <a:ea typeface="Gulim" panose="020B0600000101010101" pitchFamily="34" charset="-127"/>
            </a:endParaRPr>
          </a:p>
          <a:p>
            <a:r>
              <a:rPr lang="fr-FR" sz="2000" b="1" u="sng" dirty="0">
                <a:latin typeface="Gulim" panose="020B0600000101010101" pitchFamily="34" charset="-127"/>
                <a:ea typeface="Gulim" panose="020B0600000101010101" pitchFamily="34" charset="-127"/>
              </a:rPr>
              <a:t>La responsabilité du fait de l’animal</a:t>
            </a:r>
            <a:r>
              <a:rPr lang="fr-FR" sz="2000" b="1" dirty="0">
                <a:latin typeface="Gulim" panose="020B0600000101010101" pitchFamily="34" charset="-127"/>
                <a:ea typeface="Gulim" panose="020B0600000101010101" pitchFamily="34" charset="-127"/>
              </a:rPr>
              <a:t> : </a:t>
            </a:r>
            <a:r>
              <a:rPr lang="fr-FR" sz="2000" dirty="0">
                <a:latin typeface="Gulim" panose="020B0600000101010101" pitchFamily="34" charset="-127"/>
                <a:ea typeface="Gulim" panose="020B0600000101010101" pitchFamily="34" charset="-127"/>
              </a:rPr>
              <a:t>article 1243 du Code civil : « </a:t>
            </a:r>
            <a:r>
              <a:rPr lang="fr-FR" sz="2000" i="1" dirty="0">
                <a:latin typeface="Gulim" panose="020B0600000101010101" pitchFamily="34" charset="-127"/>
                <a:ea typeface="Gulim" panose="020B0600000101010101" pitchFamily="34" charset="-127"/>
              </a:rPr>
              <a:t>le propriétaire d’un animal, ou celui qui s’en sert pendant qu’il est à son usage, est responsable du dommage que l’animal a causé, soit que l’animal fût sous sa garde, soit qu’il fût égaré ou échappé</a:t>
            </a:r>
            <a:r>
              <a:rPr lang="fr-FR" sz="2000" dirty="0">
                <a:latin typeface="Gulim" panose="020B0600000101010101" pitchFamily="34" charset="-127"/>
                <a:ea typeface="Gulim" panose="020B0600000101010101" pitchFamily="34" charset="-127"/>
              </a:rPr>
              <a:t> ».</a:t>
            </a:r>
          </a:p>
          <a:p>
            <a:pPr lvl="0" algn="just">
              <a:lnSpc>
                <a:spcPct val="90000"/>
              </a:lnSpc>
              <a:spcBef>
                <a:spcPts val="1000"/>
              </a:spcBef>
            </a:pPr>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2EE95761-7C75-41C3-A5D2-9D16E502A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3930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3E974-AA81-4975-AFC2-496EB69235D9}"/>
              </a:ext>
            </a:extLst>
          </p:cNvPr>
          <p:cNvSpPr>
            <a:spLocks noGrp="1"/>
          </p:cNvSpPr>
          <p:nvPr>
            <p:ph type="title"/>
          </p:nvPr>
        </p:nvSpPr>
        <p:spPr/>
        <p:txBody>
          <a:bodyPr/>
          <a:lstStyle/>
          <a:p>
            <a:r>
              <a:rPr lang="fr-FR" dirty="0"/>
              <a:t> La responsabilité du fait des choses</a:t>
            </a:r>
            <a:endParaRPr lang="en-US" dirty="0"/>
          </a:p>
        </p:txBody>
      </p:sp>
      <p:sp>
        <p:nvSpPr>
          <p:cNvPr id="3" name="Espace réservé du numéro de diapositive 2">
            <a:extLst>
              <a:ext uri="{FF2B5EF4-FFF2-40B4-BE49-F238E27FC236}">
                <a16:creationId xmlns:a16="http://schemas.microsoft.com/office/drawing/2014/main" id="{2D5974FE-1E34-4665-8940-E237FE98FD09}"/>
              </a:ext>
            </a:extLst>
          </p:cNvPr>
          <p:cNvSpPr>
            <a:spLocks noGrp="1"/>
          </p:cNvSpPr>
          <p:nvPr>
            <p:ph type="sldNum" sz="quarter" idx="12"/>
          </p:nvPr>
        </p:nvSpPr>
        <p:spPr/>
        <p:txBody>
          <a:bodyPr/>
          <a:lstStyle/>
          <a:p>
            <a:fld id="{DE8468DB-4243-4B31-BCEA-CCDEAA782BAE}" type="slidenum">
              <a:rPr lang="fr-FR" smtClean="0"/>
              <a:pPr/>
              <a:t>8</a:t>
            </a:fld>
            <a:endParaRPr lang="fr-FR"/>
          </a:p>
        </p:txBody>
      </p:sp>
      <p:sp>
        <p:nvSpPr>
          <p:cNvPr id="5" name="ZoneTexte 4">
            <a:extLst>
              <a:ext uri="{FF2B5EF4-FFF2-40B4-BE49-F238E27FC236}">
                <a16:creationId xmlns:a16="http://schemas.microsoft.com/office/drawing/2014/main" id="{3F794FE0-9FF9-402A-A9D1-57C6F3CE1662}"/>
              </a:ext>
            </a:extLst>
          </p:cNvPr>
          <p:cNvSpPr txBox="1"/>
          <p:nvPr/>
        </p:nvSpPr>
        <p:spPr>
          <a:xfrm>
            <a:off x="838200" y="1595535"/>
            <a:ext cx="10515600" cy="3642023"/>
          </a:xfrm>
          <a:prstGeom prst="rect">
            <a:avLst/>
          </a:prstGeom>
          <a:noFill/>
        </p:spPr>
        <p:txBody>
          <a:bodyPr wrap="square" rtlCol="0">
            <a:spAutoFit/>
          </a:bodyPr>
          <a:lstStyle/>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r>
              <a:rPr lang="fr-FR" sz="2000" b="1" u="sng" dirty="0">
                <a:latin typeface="Gulim" panose="020B0600000101010101" pitchFamily="34" charset="-127"/>
                <a:ea typeface="Gulim" panose="020B0600000101010101" pitchFamily="34" charset="-127"/>
              </a:rPr>
              <a:t>Le gardien responsable</a:t>
            </a:r>
            <a:r>
              <a:rPr lang="fr-FR" sz="2000" b="1" dirty="0">
                <a:latin typeface="Gulim" panose="020B0600000101010101" pitchFamily="34" charset="-127"/>
                <a:ea typeface="Gulim" panose="020B0600000101010101" pitchFamily="34" charset="-127"/>
              </a:rPr>
              <a:t> : </a:t>
            </a:r>
            <a:r>
              <a:rPr lang="fr-FR" sz="2000" dirty="0">
                <a:latin typeface="Gulim" panose="020B0600000101010101" pitchFamily="34" charset="-127"/>
                <a:ea typeface="Gulim" panose="020B0600000101010101" pitchFamily="34" charset="-127"/>
              </a:rPr>
              <a:t>article 1242 du Code civil : « </a:t>
            </a:r>
            <a:r>
              <a:rPr lang="fr-FR" sz="2000" i="1" dirty="0">
                <a:latin typeface="Gulim" panose="020B0600000101010101" pitchFamily="34" charset="-127"/>
                <a:ea typeface="Gulim" panose="020B0600000101010101" pitchFamily="34" charset="-127"/>
              </a:rPr>
              <a:t>On est responsable non seulement du dommage que l’on cause par son propre fait, mais encore de celui qui est causé par le fait des personnes dont on doit répondre, ou des choses que l’on a sous sa garde</a:t>
            </a:r>
            <a:r>
              <a:rPr lang="fr-FR" sz="2000" dirty="0">
                <a:latin typeface="Gulim" panose="020B0600000101010101" pitchFamily="34" charset="-127"/>
                <a:ea typeface="Gulim" panose="020B0600000101010101" pitchFamily="34" charset="-127"/>
              </a:rPr>
              <a:t> »</a:t>
            </a:r>
          </a:p>
          <a:p>
            <a:r>
              <a:rPr lang="fr-FR" sz="2000" dirty="0">
                <a:latin typeface="Gulim" panose="020B0600000101010101" pitchFamily="34" charset="-127"/>
                <a:ea typeface="Gulim" panose="020B0600000101010101" pitchFamily="34" charset="-127"/>
              </a:rPr>
              <a:t> </a:t>
            </a:r>
          </a:p>
          <a:p>
            <a:r>
              <a:rPr lang="fr-FR" sz="2000" b="1" u="sng" dirty="0">
                <a:latin typeface="Gulim" panose="020B0600000101010101" pitchFamily="34" charset="-127"/>
                <a:ea typeface="Gulim" panose="020B0600000101010101" pitchFamily="34" charset="-127"/>
              </a:rPr>
              <a:t>Le producteur</a:t>
            </a:r>
            <a:r>
              <a:rPr lang="fr-FR" sz="2000" b="1" dirty="0">
                <a:latin typeface="Gulim" panose="020B0600000101010101" pitchFamily="34" charset="-127"/>
                <a:ea typeface="Gulim" panose="020B0600000101010101" pitchFamily="34" charset="-127"/>
              </a:rPr>
              <a:t> : </a:t>
            </a:r>
            <a:r>
              <a:rPr lang="fr-FR" sz="2000" dirty="0">
                <a:latin typeface="Gulim" panose="020B0600000101010101" pitchFamily="34" charset="-127"/>
                <a:ea typeface="Gulim" panose="020B0600000101010101" pitchFamily="34" charset="-127"/>
              </a:rPr>
              <a:t>article 1245 du Code civil : « </a:t>
            </a:r>
            <a:r>
              <a:rPr lang="fr-FR" sz="2000" i="1" dirty="0">
                <a:latin typeface="Gulim" panose="020B0600000101010101" pitchFamily="34" charset="-127"/>
                <a:ea typeface="Gulim" panose="020B0600000101010101" pitchFamily="34" charset="-127"/>
              </a:rPr>
              <a:t>Le producteur est responsable du dommage causé par un défaut de son produit, qu’il soit ou non lié par un contrat avec la victime</a:t>
            </a:r>
            <a:r>
              <a:rPr lang="fr-FR" sz="2000" dirty="0">
                <a:latin typeface="Gulim" panose="020B0600000101010101" pitchFamily="34" charset="-127"/>
                <a:ea typeface="Gulim" panose="020B0600000101010101" pitchFamily="34" charset="-127"/>
              </a:rPr>
              <a:t> »</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9E289C6E-0022-4FB2-9B27-1E3A95A2D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35618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3B9FB-073D-4504-A581-4FDA0EC3EAFD}"/>
              </a:ext>
            </a:extLst>
          </p:cNvPr>
          <p:cNvSpPr>
            <a:spLocks noGrp="1"/>
          </p:cNvSpPr>
          <p:nvPr>
            <p:ph type="title"/>
          </p:nvPr>
        </p:nvSpPr>
        <p:spPr/>
        <p:txBody>
          <a:bodyPr>
            <a:normAutofit fontScale="90000"/>
          </a:bodyPr>
          <a:lstStyle/>
          <a:p>
            <a:r>
              <a:rPr lang="fr-FR" dirty="0"/>
              <a:t>Conclusion : le régime de responsabilité du fait des produits défectueux est le plus adapté.</a:t>
            </a:r>
            <a:endParaRPr lang="en-US" dirty="0"/>
          </a:p>
        </p:txBody>
      </p:sp>
      <p:sp>
        <p:nvSpPr>
          <p:cNvPr id="3" name="Espace réservé du numéro de diapositive 2">
            <a:extLst>
              <a:ext uri="{FF2B5EF4-FFF2-40B4-BE49-F238E27FC236}">
                <a16:creationId xmlns:a16="http://schemas.microsoft.com/office/drawing/2014/main" id="{FDF99492-41BE-4D00-BBEE-988266E06C60}"/>
              </a:ext>
            </a:extLst>
          </p:cNvPr>
          <p:cNvSpPr>
            <a:spLocks noGrp="1"/>
          </p:cNvSpPr>
          <p:nvPr>
            <p:ph type="sldNum" sz="quarter" idx="12"/>
          </p:nvPr>
        </p:nvSpPr>
        <p:spPr/>
        <p:txBody>
          <a:bodyPr/>
          <a:lstStyle/>
          <a:p>
            <a:fld id="{DE8468DB-4243-4B31-BCEA-CCDEAA782BAE}" type="slidenum">
              <a:rPr lang="fr-FR" smtClean="0"/>
              <a:pPr/>
              <a:t>9</a:t>
            </a:fld>
            <a:endParaRPr lang="fr-FR"/>
          </a:p>
        </p:txBody>
      </p:sp>
      <p:sp>
        <p:nvSpPr>
          <p:cNvPr id="4" name="ZoneTexte 3">
            <a:extLst>
              <a:ext uri="{FF2B5EF4-FFF2-40B4-BE49-F238E27FC236}">
                <a16:creationId xmlns:a16="http://schemas.microsoft.com/office/drawing/2014/main" id="{51DA3E52-A43B-44F4-9A21-986A5D43FAA5}"/>
              </a:ext>
            </a:extLst>
          </p:cNvPr>
          <p:cNvSpPr txBox="1"/>
          <p:nvPr/>
        </p:nvSpPr>
        <p:spPr>
          <a:xfrm>
            <a:off x="838200" y="1614196"/>
            <a:ext cx="10414518" cy="3026470"/>
          </a:xfrm>
          <a:prstGeom prst="rect">
            <a:avLst/>
          </a:prstGeom>
          <a:noFill/>
        </p:spPr>
        <p:txBody>
          <a:bodyPr wrap="square" rtlCol="0">
            <a:spAutoFit/>
          </a:bodyPr>
          <a:lstStyle/>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Il englobe « tout bien meuble » (art. 1245-2). </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Il s’applique si le produit « (…) </a:t>
            </a:r>
            <a:r>
              <a:rPr lang="fr-FR" sz="2000" i="1" dirty="0">
                <a:latin typeface="Gulim" panose="020B0600000101010101" pitchFamily="34" charset="-127"/>
                <a:ea typeface="Gulim" panose="020B0600000101010101" pitchFamily="34" charset="-127"/>
              </a:rPr>
              <a:t>n’offre pas la sécurité à laquelle on peut légitimement s’attendre </a:t>
            </a:r>
            <a:r>
              <a:rPr lang="fr-FR" sz="2000" dirty="0">
                <a:latin typeface="Gulim" panose="020B0600000101010101" pitchFamily="34" charset="-127"/>
                <a:ea typeface="Gulim" panose="020B0600000101010101" pitchFamily="34" charset="-127"/>
              </a:rPr>
              <a:t>» (art. 1245-3 ; sécurité = clin d’œil à Asimov !).</a:t>
            </a:r>
          </a:p>
          <a:p>
            <a:endParaRPr lang="fr-FR" sz="2000" dirty="0">
              <a:latin typeface="Gulim" panose="020B0600000101010101" pitchFamily="34" charset="-127"/>
              <a:ea typeface="Gulim" panose="020B0600000101010101" pitchFamily="34" charset="-127"/>
            </a:endParaRPr>
          </a:p>
          <a:p>
            <a:r>
              <a:rPr lang="fr-FR" sz="2000" dirty="0">
                <a:latin typeface="Gulim" panose="020B0600000101010101" pitchFamily="34" charset="-127"/>
                <a:ea typeface="Gulim" panose="020B0600000101010101" pitchFamily="34" charset="-127"/>
              </a:rPr>
              <a:t>Il englobe les éditeurs du logiciel et les programmeurs de l’IA.</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6E68FFF0-51CA-4778-AE1A-74BCBF4E1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6915814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369</TotalTime>
  <Words>488</Words>
  <Application>Microsoft Office PowerPoint</Application>
  <PresentationFormat>Grand écran</PresentationFormat>
  <Paragraphs>126</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Gulim</vt:lpstr>
      <vt:lpstr>Arial</vt:lpstr>
      <vt:lpstr>Calibri</vt:lpstr>
      <vt:lpstr>Calibri Light</vt:lpstr>
      <vt:lpstr>Century Gothic</vt:lpstr>
      <vt:lpstr>Times New Roman</vt:lpstr>
      <vt:lpstr>Wingdings</vt:lpstr>
      <vt:lpstr>Thème Office</vt:lpstr>
      <vt:lpstr>Présentation PowerPoint</vt:lpstr>
      <vt:lpstr>Définitions : l’Intelligence Artificielle (IA)</vt:lpstr>
      <vt:lpstr>Présentation PowerPoint</vt:lpstr>
      <vt:lpstr>Définitions : l’Intelligence Artificielle (IA)</vt:lpstr>
      <vt:lpstr>Définitions : la responsabilité </vt:lpstr>
      <vt:lpstr>Le lien étroit entre responsabilité et autonomie </vt:lpstr>
      <vt:lpstr>La responsabilité du fait d’un lien avec un être vivant </vt:lpstr>
      <vt:lpstr> La responsabilité du fait des choses</vt:lpstr>
      <vt:lpstr>Conclusion : le régime de responsabilité du fait des produits défectueux est le plus adapté.</vt:lpstr>
      <vt:lpstr>Alors, faut-il une évolution/révolution ?</vt:lpstr>
      <vt:lpstr>Alors, faut-il une évolution/révolution ?</vt:lpstr>
      <vt:lpstr>Alors, faut-il une évolution/révolution ?</vt:lpstr>
      <vt:lpstr>Alors, faut-il une évolution/révolution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lwa</dc:creator>
  <cp:lastModifiedBy>lwa</cp:lastModifiedBy>
  <cp:revision>51</cp:revision>
  <dcterms:created xsi:type="dcterms:W3CDTF">2018-06-05T08:11:45Z</dcterms:created>
  <dcterms:modified xsi:type="dcterms:W3CDTF">2018-06-06T14:42:48Z</dcterms:modified>
</cp:coreProperties>
</file>